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4"/>
  </p:sldMasterIdLst>
  <p:notesMasterIdLst>
    <p:notesMasterId r:id="rId46"/>
  </p:notesMasterIdLst>
  <p:sldIdLst>
    <p:sldId id="451" r:id="rId5"/>
    <p:sldId id="478" r:id="rId6"/>
    <p:sldId id="474" r:id="rId7"/>
    <p:sldId id="475" r:id="rId8"/>
    <p:sldId id="476" r:id="rId9"/>
    <p:sldId id="258" r:id="rId10"/>
    <p:sldId id="259" r:id="rId11"/>
    <p:sldId id="260" r:id="rId12"/>
    <p:sldId id="261" r:id="rId13"/>
    <p:sldId id="262" r:id="rId14"/>
    <p:sldId id="263" r:id="rId15"/>
    <p:sldId id="403" r:id="rId16"/>
    <p:sldId id="309" r:id="rId17"/>
    <p:sldId id="265" r:id="rId18"/>
    <p:sldId id="373" r:id="rId19"/>
    <p:sldId id="374" r:id="rId20"/>
    <p:sldId id="311" r:id="rId21"/>
    <p:sldId id="376" r:id="rId22"/>
    <p:sldId id="377" r:id="rId23"/>
    <p:sldId id="379" r:id="rId24"/>
    <p:sldId id="380" r:id="rId25"/>
    <p:sldId id="381" r:id="rId26"/>
    <p:sldId id="382" r:id="rId27"/>
    <p:sldId id="383" r:id="rId28"/>
    <p:sldId id="401" r:id="rId29"/>
    <p:sldId id="384" r:id="rId30"/>
    <p:sldId id="385" r:id="rId31"/>
    <p:sldId id="386" r:id="rId32"/>
    <p:sldId id="387" r:id="rId33"/>
    <p:sldId id="388" r:id="rId34"/>
    <p:sldId id="389" r:id="rId35"/>
    <p:sldId id="393" r:id="rId36"/>
    <p:sldId id="394" r:id="rId37"/>
    <p:sldId id="411" r:id="rId38"/>
    <p:sldId id="396" r:id="rId39"/>
    <p:sldId id="397" r:id="rId40"/>
    <p:sldId id="398" r:id="rId41"/>
    <p:sldId id="399" r:id="rId42"/>
    <p:sldId id="402" r:id="rId43"/>
    <p:sldId id="400" r:id="rId44"/>
    <p:sldId id="477"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4D2A0-2520-47F5-9DBE-AF6FB6D0500F}" v="2" dt="2022-06-06T10:55:17.207"/>
  </p1510:revLst>
</p1510:revInfo>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17" d="100"/>
          <a:sy n="117" d="100"/>
        </p:scale>
        <p:origin x="413" y="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er Meer, Elske" userId="S::7738@drenthecollege.nl::f8fa0622-434c-4a8f-ab1f-dfefd346c4bf" providerId="AD" clId="Web-{D6B4D2A0-2520-47F5-9DBE-AF6FB6D0500F}"/>
    <pc:docChg chg="modSld">
      <pc:chgData name="van der Meer, Elske" userId="S::7738@drenthecollege.nl::f8fa0622-434c-4a8f-ab1f-dfefd346c4bf" providerId="AD" clId="Web-{D6B4D2A0-2520-47F5-9DBE-AF6FB6D0500F}" dt="2022-06-06T10:55:17.207" v="1" actId="1076"/>
      <pc:docMkLst>
        <pc:docMk/>
      </pc:docMkLst>
      <pc:sldChg chg="modSp">
        <pc:chgData name="van der Meer, Elske" userId="S::7738@drenthecollege.nl::f8fa0622-434c-4a8f-ab1f-dfefd346c4bf" providerId="AD" clId="Web-{D6B4D2A0-2520-47F5-9DBE-AF6FB6D0500F}" dt="2022-06-06T10:53:26.048" v="0" actId="1076"/>
        <pc:sldMkLst>
          <pc:docMk/>
          <pc:sldMk cId="4093536769" sldId="260"/>
        </pc:sldMkLst>
        <pc:spChg chg="mod">
          <ac:chgData name="van der Meer, Elske" userId="S::7738@drenthecollege.nl::f8fa0622-434c-4a8f-ab1f-dfefd346c4bf" providerId="AD" clId="Web-{D6B4D2A0-2520-47F5-9DBE-AF6FB6D0500F}" dt="2022-06-06T10:53:26.048" v="0" actId="1076"/>
          <ac:spMkLst>
            <pc:docMk/>
            <pc:sldMk cId="4093536769" sldId="260"/>
            <ac:spMk id="2" creationId="{00000000-0000-0000-0000-000000000000}"/>
          </ac:spMkLst>
        </pc:spChg>
      </pc:sldChg>
      <pc:sldChg chg="modSp">
        <pc:chgData name="van der Meer, Elske" userId="S::7738@drenthecollege.nl::f8fa0622-434c-4a8f-ab1f-dfefd346c4bf" providerId="AD" clId="Web-{D6B4D2A0-2520-47F5-9DBE-AF6FB6D0500F}" dt="2022-06-06T10:55:17.207" v="1" actId="1076"/>
        <pc:sldMkLst>
          <pc:docMk/>
          <pc:sldMk cId="1514218678" sldId="403"/>
        </pc:sldMkLst>
        <pc:spChg chg="mod">
          <ac:chgData name="van der Meer, Elske" userId="S::7738@drenthecollege.nl::f8fa0622-434c-4a8f-ab1f-dfefd346c4bf" providerId="AD" clId="Web-{D6B4D2A0-2520-47F5-9DBE-AF6FB6D0500F}" dt="2022-06-06T10:55:17.207" v="1" actId="1076"/>
          <ac:spMkLst>
            <pc:docMk/>
            <pc:sldMk cId="1514218678" sldId="40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113DD-4B7B-4FFF-99E8-57A0E311BCB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1799FF53-9EA3-4DC1-8445-7CDEDCB5DE42}">
      <dgm:prSet/>
      <dgm:spPr/>
      <dgm:t>
        <a:bodyPr/>
        <a:lstStyle/>
        <a:p>
          <a:pPr rtl="0"/>
          <a:r>
            <a:rPr lang="nl-NL" dirty="0"/>
            <a:t>Cognitieve problemen</a:t>
          </a:r>
        </a:p>
      </dgm:t>
    </dgm:pt>
    <dgm:pt modelId="{BAF36F1D-4F02-4841-871E-D6ECA51CBFF0}" type="parTrans" cxnId="{868804C2-F979-43D1-9D9E-3C4A4C07C9EF}">
      <dgm:prSet/>
      <dgm:spPr/>
      <dgm:t>
        <a:bodyPr/>
        <a:lstStyle/>
        <a:p>
          <a:endParaRPr lang="nl-NL"/>
        </a:p>
      </dgm:t>
    </dgm:pt>
    <dgm:pt modelId="{E6FD3B13-940F-4F6B-AB7D-35652277C420}" type="sibTrans" cxnId="{868804C2-F979-43D1-9D9E-3C4A4C07C9EF}">
      <dgm:prSet/>
      <dgm:spPr/>
      <dgm:t>
        <a:bodyPr/>
        <a:lstStyle/>
        <a:p>
          <a:endParaRPr lang="nl-NL"/>
        </a:p>
      </dgm:t>
    </dgm:pt>
    <dgm:pt modelId="{73C33D81-5FF7-4916-9233-657E07611706}">
      <dgm:prSet/>
      <dgm:spPr/>
      <dgm:t>
        <a:bodyPr/>
        <a:lstStyle/>
        <a:p>
          <a:pPr rtl="0"/>
          <a:r>
            <a:rPr lang="nl-NL" dirty="0"/>
            <a:t>Onveilige leefsituatie</a:t>
          </a:r>
        </a:p>
        <a:p>
          <a:pPr rtl="0"/>
          <a:r>
            <a:rPr lang="nl-NL" dirty="0"/>
            <a:t>(balans </a:t>
          </a:r>
          <a:br>
            <a:rPr lang="nl-NL" dirty="0"/>
          </a:br>
          <a:r>
            <a:rPr lang="nl-NL" dirty="0"/>
            <a:t>draagkracht-draaglast)</a:t>
          </a:r>
        </a:p>
      </dgm:t>
    </dgm:pt>
    <dgm:pt modelId="{56C8CB7F-3560-4732-816F-BD752CDBCAB5}" type="parTrans" cxnId="{6BD0A073-DCA5-45D2-9266-886A335EAFC5}">
      <dgm:prSet/>
      <dgm:spPr/>
      <dgm:t>
        <a:bodyPr/>
        <a:lstStyle/>
        <a:p>
          <a:endParaRPr lang="nl-NL"/>
        </a:p>
      </dgm:t>
    </dgm:pt>
    <dgm:pt modelId="{CE203717-DCEF-4A26-99D7-E94962E0AB80}" type="sibTrans" cxnId="{6BD0A073-DCA5-45D2-9266-886A335EAFC5}">
      <dgm:prSet/>
      <dgm:spPr/>
      <dgm:t>
        <a:bodyPr/>
        <a:lstStyle/>
        <a:p>
          <a:endParaRPr lang="nl-NL"/>
        </a:p>
      </dgm:t>
    </dgm:pt>
    <dgm:pt modelId="{3DBF6296-32A1-451E-AF89-B77FE73CA24D}">
      <dgm:prSet/>
      <dgm:spPr/>
      <dgm:t>
        <a:bodyPr/>
        <a:lstStyle/>
        <a:p>
          <a:pPr rtl="0"/>
          <a:r>
            <a:rPr lang="nl-NL" dirty="0"/>
            <a:t>ADL afhankelijkheid</a:t>
          </a:r>
        </a:p>
      </dgm:t>
    </dgm:pt>
    <dgm:pt modelId="{1C170B98-197D-4817-B826-6FAB7AA9578C}" type="parTrans" cxnId="{C21F6C97-854C-4300-A7AD-9C177AB69EF1}">
      <dgm:prSet/>
      <dgm:spPr/>
      <dgm:t>
        <a:bodyPr/>
        <a:lstStyle/>
        <a:p>
          <a:endParaRPr lang="nl-NL"/>
        </a:p>
      </dgm:t>
    </dgm:pt>
    <dgm:pt modelId="{920F7FA3-3682-4603-AB0D-3CF4A43CB715}" type="sibTrans" cxnId="{C21F6C97-854C-4300-A7AD-9C177AB69EF1}">
      <dgm:prSet/>
      <dgm:spPr/>
      <dgm:t>
        <a:bodyPr/>
        <a:lstStyle/>
        <a:p>
          <a:endParaRPr lang="nl-NL"/>
        </a:p>
      </dgm:t>
    </dgm:pt>
    <dgm:pt modelId="{008BFF5B-DA57-4E88-A37E-05D36392D9F7}">
      <dgm:prSet/>
      <dgm:spPr/>
      <dgm:t>
        <a:bodyPr/>
        <a:lstStyle/>
        <a:p>
          <a:pPr rtl="0"/>
          <a:r>
            <a:rPr lang="nl-NL"/>
            <a:t>Zorgmijder</a:t>
          </a:r>
        </a:p>
      </dgm:t>
    </dgm:pt>
    <dgm:pt modelId="{CB7E38BE-455B-43B1-89AF-517C5C23241B}" type="parTrans" cxnId="{CC89BC57-EA9F-46E2-91CF-6F289A4C3B07}">
      <dgm:prSet/>
      <dgm:spPr/>
      <dgm:t>
        <a:bodyPr/>
        <a:lstStyle/>
        <a:p>
          <a:endParaRPr lang="nl-NL"/>
        </a:p>
      </dgm:t>
    </dgm:pt>
    <dgm:pt modelId="{8EB8166A-476F-482E-B86C-A09F4817DB6A}" type="sibTrans" cxnId="{CC89BC57-EA9F-46E2-91CF-6F289A4C3B07}">
      <dgm:prSet/>
      <dgm:spPr/>
      <dgm:t>
        <a:bodyPr/>
        <a:lstStyle/>
        <a:p>
          <a:endParaRPr lang="nl-NL"/>
        </a:p>
      </dgm:t>
    </dgm:pt>
    <dgm:pt modelId="{A62FD2B1-609D-4BF9-8014-43E9F537D416}">
      <dgm:prSet/>
      <dgm:spPr/>
      <dgm:t>
        <a:bodyPr/>
        <a:lstStyle/>
        <a:p>
          <a:pPr rtl="0"/>
          <a:r>
            <a:rPr lang="nl-NL"/>
            <a:t>Polyfarmacie</a:t>
          </a:r>
        </a:p>
      </dgm:t>
    </dgm:pt>
    <dgm:pt modelId="{5465F332-38D7-4EC5-9732-5277AB1E88F6}" type="parTrans" cxnId="{2A6ECBD3-338D-47CE-959D-DB9EE4A635B8}">
      <dgm:prSet/>
      <dgm:spPr/>
      <dgm:t>
        <a:bodyPr/>
        <a:lstStyle/>
        <a:p>
          <a:endParaRPr lang="nl-NL"/>
        </a:p>
      </dgm:t>
    </dgm:pt>
    <dgm:pt modelId="{D705C258-13FA-473B-B618-16ACACA3F0E1}" type="sibTrans" cxnId="{2A6ECBD3-338D-47CE-959D-DB9EE4A635B8}">
      <dgm:prSet/>
      <dgm:spPr/>
      <dgm:t>
        <a:bodyPr/>
        <a:lstStyle/>
        <a:p>
          <a:endParaRPr lang="nl-NL"/>
        </a:p>
      </dgm:t>
    </dgm:pt>
    <dgm:pt modelId="{4A07F2B0-EC69-4C12-B4CA-652002FCB758}">
      <dgm:prSet/>
      <dgm:spPr/>
      <dgm:t>
        <a:bodyPr/>
        <a:lstStyle/>
        <a:p>
          <a:pPr rtl="0"/>
          <a:r>
            <a:rPr lang="nl-NL" dirty="0"/>
            <a:t>Lage sociaal economische status (SES)</a:t>
          </a:r>
        </a:p>
      </dgm:t>
    </dgm:pt>
    <dgm:pt modelId="{D17D15F9-A54C-4B12-A4B0-F14112BDB23B}" type="parTrans" cxnId="{903EAE4C-B363-4146-9623-824999DFEDAE}">
      <dgm:prSet/>
      <dgm:spPr/>
      <dgm:t>
        <a:bodyPr/>
        <a:lstStyle/>
        <a:p>
          <a:endParaRPr lang="nl-NL"/>
        </a:p>
      </dgm:t>
    </dgm:pt>
    <dgm:pt modelId="{8E91FD55-17FD-4AFA-B1CC-AC2F32AA2175}" type="sibTrans" cxnId="{903EAE4C-B363-4146-9623-824999DFEDAE}">
      <dgm:prSet/>
      <dgm:spPr/>
      <dgm:t>
        <a:bodyPr/>
        <a:lstStyle/>
        <a:p>
          <a:endParaRPr lang="nl-NL"/>
        </a:p>
      </dgm:t>
    </dgm:pt>
    <dgm:pt modelId="{223FCE39-E69C-49B8-8653-A031109D2AA3}">
      <dgm:prSet/>
      <dgm:spPr/>
      <dgm:t>
        <a:bodyPr/>
        <a:lstStyle/>
        <a:p>
          <a:pPr rtl="0"/>
          <a:r>
            <a:rPr lang="nl-NL"/>
            <a:t>Multimorbiditeit</a:t>
          </a:r>
        </a:p>
      </dgm:t>
    </dgm:pt>
    <dgm:pt modelId="{FCC078BA-A338-4126-8BEA-4F687D3AC3FD}" type="parTrans" cxnId="{113AA5ED-3D7C-42ED-A65B-A99C18C72301}">
      <dgm:prSet/>
      <dgm:spPr/>
      <dgm:t>
        <a:bodyPr/>
        <a:lstStyle/>
        <a:p>
          <a:endParaRPr lang="nl-NL"/>
        </a:p>
      </dgm:t>
    </dgm:pt>
    <dgm:pt modelId="{B98C4947-5CD0-4ED8-935F-D58264FFD0FF}" type="sibTrans" cxnId="{113AA5ED-3D7C-42ED-A65B-A99C18C72301}">
      <dgm:prSet/>
      <dgm:spPr/>
      <dgm:t>
        <a:bodyPr/>
        <a:lstStyle/>
        <a:p>
          <a:endParaRPr lang="nl-NL"/>
        </a:p>
      </dgm:t>
    </dgm:pt>
    <dgm:pt modelId="{ECDFECB0-4154-4B29-967B-E16E6058A1D9}">
      <dgm:prSet/>
      <dgm:spPr/>
      <dgm:t>
        <a:bodyPr/>
        <a:lstStyle/>
        <a:p>
          <a:endParaRPr lang="nl-NL"/>
        </a:p>
      </dgm:t>
    </dgm:pt>
    <dgm:pt modelId="{018C2044-754D-42BC-BFCD-9D3C3BBA5CE8}" type="parTrans" cxnId="{72E0F77E-037C-42EE-9C77-BF6363AC4857}">
      <dgm:prSet/>
      <dgm:spPr/>
      <dgm:t>
        <a:bodyPr/>
        <a:lstStyle/>
        <a:p>
          <a:endParaRPr lang="nl-NL"/>
        </a:p>
      </dgm:t>
    </dgm:pt>
    <dgm:pt modelId="{FB318BAE-863D-4D50-A235-6A56F855CACD}" type="sibTrans" cxnId="{72E0F77E-037C-42EE-9C77-BF6363AC4857}">
      <dgm:prSet/>
      <dgm:spPr/>
      <dgm:t>
        <a:bodyPr/>
        <a:lstStyle/>
        <a:p>
          <a:endParaRPr lang="nl-NL"/>
        </a:p>
      </dgm:t>
    </dgm:pt>
    <dgm:pt modelId="{7FBDA970-C9C9-48C5-939F-E2AD5AB8FF54}" type="pres">
      <dgm:prSet presAssocID="{0D1113DD-4B7B-4FFF-99E8-57A0E311BCB7}" presName="compositeShape" presStyleCnt="0">
        <dgm:presLayoutVars>
          <dgm:chMax val="7"/>
          <dgm:dir/>
          <dgm:resizeHandles val="exact"/>
        </dgm:presLayoutVars>
      </dgm:prSet>
      <dgm:spPr/>
      <dgm:t>
        <a:bodyPr/>
        <a:lstStyle/>
        <a:p>
          <a:endParaRPr lang="nl-NL"/>
        </a:p>
      </dgm:t>
    </dgm:pt>
    <dgm:pt modelId="{258980BF-AC12-4C2B-9C0C-C29A9C493A70}" type="pres">
      <dgm:prSet presAssocID="{1799FF53-9EA3-4DC1-8445-7CDEDCB5DE42}" presName="circ1" presStyleLbl="vennNode1" presStyleIdx="0" presStyleCnt="7"/>
      <dgm:spPr/>
    </dgm:pt>
    <dgm:pt modelId="{C9238E30-834D-44E6-93A1-02202DEB7D43}" type="pres">
      <dgm:prSet presAssocID="{1799FF53-9EA3-4DC1-8445-7CDEDCB5DE42}" presName="circ1Tx" presStyleLbl="revTx" presStyleIdx="0" presStyleCnt="0">
        <dgm:presLayoutVars>
          <dgm:chMax val="0"/>
          <dgm:chPref val="0"/>
          <dgm:bulletEnabled val="1"/>
        </dgm:presLayoutVars>
      </dgm:prSet>
      <dgm:spPr/>
      <dgm:t>
        <a:bodyPr/>
        <a:lstStyle/>
        <a:p>
          <a:endParaRPr lang="nl-NL"/>
        </a:p>
      </dgm:t>
    </dgm:pt>
    <dgm:pt modelId="{BBB73EAC-A4EB-4C29-A317-67D52C8B4C78}" type="pres">
      <dgm:prSet presAssocID="{73C33D81-5FF7-4916-9233-657E07611706}" presName="circ2" presStyleLbl="vennNode1" presStyleIdx="1" presStyleCnt="7"/>
      <dgm:spPr/>
    </dgm:pt>
    <dgm:pt modelId="{9B02A903-3441-4F77-A759-089C017F734D}" type="pres">
      <dgm:prSet presAssocID="{73C33D81-5FF7-4916-9233-657E07611706}" presName="circ2Tx" presStyleLbl="revTx" presStyleIdx="0" presStyleCnt="0">
        <dgm:presLayoutVars>
          <dgm:chMax val="0"/>
          <dgm:chPref val="0"/>
          <dgm:bulletEnabled val="1"/>
        </dgm:presLayoutVars>
      </dgm:prSet>
      <dgm:spPr/>
      <dgm:t>
        <a:bodyPr/>
        <a:lstStyle/>
        <a:p>
          <a:endParaRPr lang="nl-NL"/>
        </a:p>
      </dgm:t>
    </dgm:pt>
    <dgm:pt modelId="{97D079A9-87CB-49EE-A4D9-80837C52BC56}" type="pres">
      <dgm:prSet presAssocID="{3DBF6296-32A1-451E-AF89-B77FE73CA24D}" presName="circ3" presStyleLbl="vennNode1" presStyleIdx="2" presStyleCnt="7"/>
      <dgm:spPr/>
    </dgm:pt>
    <dgm:pt modelId="{EAD29B59-BF6B-4535-840A-6F4C387CDEC7}" type="pres">
      <dgm:prSet presAssocID="{3DBF6296-32A1-451E-AF89-B77FE73CA24D}" presName="circ3Tx" presStyleLbl="revTx" presStyleIdx="0" presStyleCnt="0">
        <dgm:presLayoutVars>
          <dgm:chMax val="0"/>
          <dgm:chPref val="0"/>
          <dgm:bulletEnabled val="1"/>
        </dgm:presLayoutVars>
      </dgm:prSet>
      <dgm:spPr/>
      <dgm:t>
        <a:bodyPr/>
        <a:lstStyle/>
        <a:p>
          <a:endParaRPr lang="nl-NL"/>
        </a:p>
      </dgm:t>
    </dgm:pt>
    <dgm:pt modelId="{99134476-CF76-4459-A934-07F5877A0E25}" type="pres">
      <dgm:prSet presAssocID="{008BFF5B-DA57-4E88-A37E-05D36392D9F7}" presName="circ4" presStyleLbl="vennNode1" presStyleIdx="3" presStyleCnt="7"/>
      <dgm:spPr/>
    </dgm:pt>
    <dgm:pt modelId="{21820CF0-A8E6-40AA-9AD9-B681198F2DD9}" type="pres">
      <dgm:prSet presAssocID="{008BFF5B-DA57-4E88-A37E-05D36392D9F7}" presName="circ4Tx" presStyleLbl="revTx" presStyleIdx="0" presStyleCnt="0">
        <dgm:presLayoutVars>
          <dgm:chMax val="0"/>
          <dgm:chPref val="0"/>
          <dgm:bulletEnabled val="1"/>
        </dgm:presLayoutVars>
      </dgm:prSet>
      <dgm:spPr/>
      <dgm:t>
        <a:bodyPr/>
        <a:lstStyle/>
        <a:p>
          <a:endParaRPr lang="nl-NL"/>
        </a:p>
      </dgm:t>
    </dgm:pt>
    <dgm:pt modelId="{1D555924-EC52-4D4C-A8B3-EC980DAC455B}" type="pres">
      <dgm:prSet presAssocID="{A62FD2B1-609D-4BF9-8014-43E9F537D416}" presName="circ5" presStyleLbl="vennNode1" presStyleIdx="4" presStyleCnt="7"/>
      <dgm:spPr/>
    </dgm:pt>
    <dgm:pt modelId="{87766154-9024-43F2-A863-9B08FBA50113}" type="pres">
      <dgm:prSet presAssocID="{A62FD2B1-609D-4BF9-8014-43E9F537D416}" presName="circ5Tx" presStyleLbl="revTx" presStyleIdx="0" presStyleCnt="0">
        <dgm:presLayoutVars>
          <dgm:chMax val="0"/>
          <dgm:chPref val="0"/>
          <dgm:bulletEnabled val="1"/>
        </dgm:presLayoutVars>
      </dgm:prSet>
      <dgm:spPr/>
      <dgm:t>
        <a:bodyPr/>
        <a:lstStyle/>
        <a:p>
          <a:endParaRPr lang="nl-NL"/>
        </a:p>
      </dgm:t>
    </dgm:pt>
    <dgm:pt modelId="{4EDD350A-5642-4277-9096-889061644DC8}" type="pres">
      <dgm:prSet presAssocID="{4A07F2B0-EC69-4C12-B4CA-652002FCB758}" presName="circ6" presStyleLbl="vennNode1" presStyleIdx="5" presStyleCnt="7"/>
      <dgm:spPr/>
    </dgm:pt>
    <dgm:pt modelId="{4CF3538E-23B7-47FF-A8DD-15C5318DC320}" type="pres">
      <dgm:prSet presAssocID="{4A07F2B0-EC69-4C12-B4CA-652002FCB758}" presName="circ6Tx" presStyleLbl="revTx" presStyleIdx="0" presStyleCnt="0">
        <dgm:presLayoutVars>
          <dgm:chMax val="0"/>
          <dgm:chPref val="0"/>
          <dgm:bulletEnabled val="1"/>
        </dgm:presLayoutVars>
      </dgm:prSet>
      <dgm:spPr/>
      <dgm:t>
        <a:bodyPr/>
        <a:lstStyle/>
        <a:p>
          <a:endParaRPr lang="nl-NL"/>
        </a:p>
      </dgm:t>
    </dgm:pt>
    <dgm:pt modelId="{ADE83A58-8249-4BC7-ADC4-B1B9EBA3830C}" type="pres">
      <dgm:prSet presAssocID="{223FCE39-E69C-49B8-8653-A031109D2AA3}" presName="circ7" presStyleLbl="vennNode1" presStyleIdx="6" presStyleCnt="7"/>
      <dgm:spPr/>
    </dgm:pt>
    <dgm:pt modelId="{FC9E3472-74DD-4BE8-A0EB-241E53931E96}" type="pres">
      <dgm:prSet presAssocID="{223FCE39-E69C-49B8-8653-A031109D2AA3}" presName="circ7Tx" presStyleLbl="revTx" presStyleIdx="0" presStyleCnt="0">
        <dgm:presLayoutVars>
          <dgm:chMax val="0"/>
          <dgm:chPref val="0"/>
          <dgm:bulletEnabled val="1"/>
        </dgm:presLayoutVars>
      </dgm:prSet>
      <dgm:spPr/>
      <dgm:t>
        <a:bodyPr/>
        <a:lstStyle/>
        <a:p>
          <a:endParaRPr lang="nl-NL"/>
        </a:p>
      </dgm:t>
    </dgm:pt>
  </dgm:ptLst>
  <dgm:cxnLst>
    <dgm:cxn modelId="{868804C2-F979-43D1-9D9E-3C4A4C07C9EF}" srcId="{0D1113DD-4B7B-4FFF-99E8-57A0E311BCB7}" destId="{1799FF53-9EA3-4DC1-8445-7CDEDCB5DE42}" srcOrd="0" destOrd="0" parTransId="{BAF36F1D-4F02-4841-871E-D6ECA51CBFF0}" sibTransId="{E6FD3B13-940F-4F6B-AB7D-35652277C420}"/>
    <dgm:cxn modelId="{CC89BC57-EA9F-46E2-91CF-6F289A4C3B07}" srcId="{0D1113DD-4B7B-4FFF-99E8-57A0E311BCB7}" destId="{008BFF5B-DA57-4E88-A37E-05D36392D9F7}" srcOrd="3" destOrd="0" parTransId="{CB7E38BE-455B-43B1-89AF-517C5C23241B}" sibTransId="{8EB8166A-476F-482E-B86C-A09F4817DB6A}"/>
    <dgm:cxn modelId="{72E0F77E-037C-42EE-9C77-BF6363AC4857}" srcId="{0D1113DD-4B7B-4FFF-99E8-57A0E311BCB7}" destId="{ECDFECB0-4154-4B29-967B-E16E6058A1D9}" srcOrd="7" destOrd="0" parTransId="{018C2044-754D-42BC-BFCD-9D3C3BBA5CE8}" sibTransId="{FB318BAE-863D-4D50-A235-6A56F855CACD}"/>
    <dgm:cxn modelId="{113AA5ED-3D7C-42ED-A65B-A99C18C72301}" srcId="{0D1113DD-4B7B-4FFF-99E8-57A0E311BCB7}" destId="{223FCE39-E69C-49B8-8653-A031109D2AA3}" srcOrd="6" destOrd="0" parTransId="{FCC078BA-A338-4126-8BEA-4F687D3AC3FD}" sibTransId="{B98C4947-5CD0-4ED8-935F-D58264FFD0FF}"/>
    <dgm:cxn modelId="{103828F6-EF76-4DB9-8C25-2EC605CC74A6}" type="presOf" srcId="{73C33D81-5FF7-4916-9233-657E07611706}" destId="{9B02A903-3441-4F77-A759-089C017F734D}" srcOrd="0" destOrd="0" presId="urn:microsoft.com/office/officeart/2005/8/layout/venn1"/>
    <dgm:cxn modelId="{D4FB4265-7B41-46C9-98C2-7434B834CB29}" type="presOf" srcId="{A62FD2B1-609D-4BF9-8014-43E9F537D416}" destId="{87766154-9024-43F2-A863-9B08FBA50113}" srcOrd="0" destOrd="0" presId="urn:microsoft.com/office/officeart/2005/8/layout/venn1"/>
    <dgm:cxn modelId="{C21F6C97-854C-4300-A7AD-9C177AB69EF1}" srcId="{0D1113DD-4B7B-4FFF-99E8-57A0E311BCB7}" destId="{3DBF6296-32A1-451E-AF89-B77FE73CA24D}" srcOrd="2" destOrd="0" parTransId="{1C170B98-197D-4817-B826-6FAB7AA9578C}" sibTransId="{920F7FA3-3682-4603-AB0D-3CF4A43CB715}"/>
    <dgm:cxn modelId="{A53C8549-CED5-4189-95DB-47BBF23FE362}" type="presOf" srcId="{0D1113DD-4B7B-4FFF-99E8-57A0E311BCB7}" destId="{7FBDA970-C9C9-48C5-939F-E2AD5AB8FF54}" srcOrd="0" destOrd="0" presId="urn:microsoft.com/office/officeart/2005/8/layout/venn1"/>
    <dgm:cxn modelId="{5F61F91E-14EF-4160-BC44-BE5AD0BC4068}" type="presOf" srcId="{3DBF6296-32A1-451E-AF89-B77FE73CA24D}" destId="{EAD29B59-BF6B-4535-840A-6F4C387CDEC7}" srcOrd="0" destOrd="0" presId="urn:microsoft.com/office/officeart/2005/8/layout/venn1"/>
    <dgm:cxn modelId="{CC96B887-BAEE-454B-BC92-0A7AAD9C9AD3}" type="presOf" srcId="{4A07F2B0-EC69-4C12-B4CA-652002FCB758}" destId="{4CF3538E-23B7-47FF-A8DD-15C5318DC320}" srcOrd="0" destOrd="0" presId="urn:microsoft.com/office/officeart/2005/8/layout/venn1"/>
    <dgm:cxn modelId="{2C2DAAEC-0436-4B6D-8CEF-F60B5CD6F80A}" type="presOf" srcId="{1799FF53-9EA3-4DC1-8445-7CDEDCB5DE42}" destId="{C9238E30-834D-44E6-93A1-02202DEB7D43}" srcOrd="0" destOrd="0" presId="urn:microsoft.com/office/officeart/2005/8/layout/venn1"/>
    <dgm:cxn modelId="{903EAE4C-B363-4146-9623-824999DFEDAE}" srcId="{0D1113DD-4B7B-4FFF-99E8-57A0E311BCB7}" destId="{4A07F2B0-EC69-4C12-B4CA-652002FCB758}" srcOrd="5" destOrd="0" parTransId="{D17D15F9-A54C-4B12-A4B0-F14112BDB23B}" sibTransId="{8E91FD55-17FD-4AFA-B1CC-AC2F32AA2175}"/>
    <dgm:cxn modelId="{6BD0A073-DCA5-45D2-9266-886A335EAFC5}" srcId="{0D1113DD-4B7B-4FFF-99E8-57A0E311BCB7}" destId="{73C33D81-5FF7-4916-9233-657E07611706}" srcOrd="1" destOrd="0" parTransId="{56C8CB7F-3560-4732-816F-BD752CDBCAB5}" sibTransId="{CE203717-DCEF-4A26-99D7-E94962E0AB80}"/>
    <dgm:cxn modelId="{47C5E739-05D4-43EC-83C8-688D24732EBA}" type="presOf" srcId="{008BFF5B-DA57-4E88-A37E-05D36392D9F7}" destId="{21820CF0-A8E6-40AA-9AD9-B681198F2DD9}" srcOrd="0" destOrd="0" presId="urn:microsoft.com/office/officeart/2005/8/layout/venn1"/>
    <dgm:cxn modelId="{F1FCE4FC-7B65-44E3-80F7-39AFE022483A}" type="presOf" srcId="{223FCE39-E69C-49B8-8653-A031109D2AA3}" destId="{FC9E3472-74DD-4BE8-A0EB-241E53931E96}" srcOrd="0" destOrd="0" presId="urn:microsoft.com/office/officeart/2005/8/layout/venn1"/>
    <dgm:cxn modelId="{2A6ECBD3-338D-47CE-959D-DB9EE4A635B8}" srcId="{0D1113DD-4B7B-4FFF-99E8-57A0E311BCB7}" destId="{A62FD2B1-609D-4BF9-8014-43E9F537D416}" srcOrd="4" destOrd="0" parTransId="{5465F332-38D7-4EC5-9732-5277AB1E88F6}" sibTransId="{D705C258-13FA-473B-B618-16ACACA3F0E1}"/>
    <dgm:cxn modelId="{1F161658-1639-47E1-83E0-CC9D33474C10}" type="presParOf" srcId="{7FBDA970-C9C9-48C5-939F-E2AD5AB8FF54}" destId="{258980BF-AC12-4C2B-9C0C-C29A9C493A70}" srcOrd="0" destOrd="0" presId="urn:microsoft.com/office/officeart/2005/8/layout/venn1"/>
    <dgm:cxn modelId="{C273EA67-2EFC-4FF3-8D97-AE5D35BCC820}" type="presParOf" srcId="{7FBDA970-C9C9-48C5-939F-E2AD5AB8FF54}" destId="{C9238E30-834D-44E6-93A1-02202DEB7D43}" srcOrd="1" destOrd="0" presId="urn:microsoft.com/office/officeart/2005/8/layout/venn1"/>
    <dgm:cxn modelId="{B78DAFD4-E91B-4ADA-99B3-EED23838B1A8}" type="presParOf" srcId="{7FBDA970-C9C9-48C5-939F-E2AD5AB8FF54}" destId="{BBB73EAC-A4EB-4C29-A317-67D52C8B4C78}" srcOrd="2" destOrd="0" presId="urn:microsoft.com/office/officeart/2005/8/layout/venn1"/>
    <dgm:cxn modelId="{3995FD15-8EE8-447E-8A6B-B693BF7D6494}" type="presParOf" srcId="{7FBDA970-C9C9-48C5-939F-E2AD5AB8FF54}" destId="{9B02A903-3441-4F77-A759-089C017F734D}" srcOrd="3" destOrd="0" presId="urn:microsoft.com/office/officeart/2005/8/layout/venn1"/>
    <dgm:cxn modelId="{691F9913-18CF-496E-A95F-D87E2951046B}" type="presParOf" srcId="{7FBDA970-C9C9-48C5-939F-E2AD5AB8FF54}" destId="{97D079A9-87CB-49EE-A4D9-80837C52BC56}" srcOrd="4" destOrd="0" presId="urn:microsoft.com/office/officeart/2005/8/layout/venn1"/>
    <dgm:cxn modelId="{F598E6BE-E78B-4E2C-8DCF-DAB06EB73CBF}" type="presParOf" srcId="{7FBDA970-C9C9-48C5-939F-E2AD5AB8FF54}" destId="{EAD29B59-BF6B-4535-840A-6F4C387CDEC7}" srcOrd="5" destOrd="0" presId="urn:microsoft.com/office/officeart/2005/8/layout/venn1"/>
    <dgm:cxn modelId="{E13CD2C1-E6E0-4153-8A8B-3C9B35B55FED}" type="presParOf" srcId="{7FBDA970-C9C9-48C5-939F-E2AD5AB8FF54}" destId="{99134476-CF76-4459-A934-07F5877A0E25}" srcOrd="6" destOrd="0" presId="urn:microsoft.com/office/officeart/2005/8/layout/venn1"/>
    <dgm:cxn modelId="{BD3D7346-4DF8-4E31-9EE1-D68DFB1C9A40}" type="presParOf" srcId="{7FBDA970-C9C9-48C5-939F-E2AD5AB8FF54}" destId="{21820CF0-A8E6-40AA-9AD9-B681198F2DD9}" srcOrd="7" destOrd="0" presId="urn:microsoft.com/office/officeart/2005/8/layout/venn1"/>
    <dgm:cxn modelId="{FF1CF38C-6569-47F9-9286-423488234EF5}" type="presParOf" srcId="{7FBDA970-C9C9-48C5-939F-E2AD5AB8FF54}" destId="{1D555924-EC52-4D4C-A8B3-EC980DAC455B}" srcOrd="8" destOrd="0" presId="urn:microsoft.com/office/officeart/2005/8/layout/venn1"/>
    <dgm:cxn modelId="{9E0B3E4E-16F8-4BAC-B77A-5215F23E8D50}" type="presParOf" srcId="{7FBDA970-C9C9-48C5-939F-E2AD5AB8FF54}" destId="{87766154-9024-43F2-A863-9B08FBA50113}" srcOrd="9" destOrd="0" presId="urn:microsoft.com/office/officeart/2005/8/layout/venn1"/>
    <dgm:cxn modelId="{6A3F5315-F40C-4F28-849D-CA0B928D8E21}" type="presParOf" srcId="{7FBDA970-C9C9-48C5-939F-E2AD5AB8FF54}" destId="{4EDD350A-5642-4277-9096-889061644DC8}" srcOrd="10" destOrd="0" presId="urn:microsoft.com/office/officeart/2005/8/layout/venn1"/>
    <dgm:cxn modelId="{2F11985B-DE93-424A-BCC6-3E6594CCEFED}" type="presParOf" srcId="{7FBDA970-C9C9-48C5-939F-E2AD5AB8FF54}" destId="{4CF3538E-23B7-47FF-A8DD-15C5318DC320}" srcOrd="11" destOrd="0" presId="urn:microsoft.com/office/officeart/2005/8/layout/venn1"/>
    <dgm:cxn modelId="{B3DBE210-15FC-4A72-BE49-0B5B67A733E4}" type="presParOf" srcId="{7FBDA970-C9C9-48C5-939F-E2AD5AB8FF54}" destId="{ADE83A58-8249-4BC7-ADC4-B1B9EBA3830C}" srcOrd="12" destOrd="0" presId="urn:microsoft.com/office/officeart/2005/8/layout/venn1"/>
    <dgm:cxn modelId="{8E99C931-5362-4AD2-999A-D650BC841D39}" type="presParOf" srcId="{7FBDA970-C9C9-48C5-939F-E2AD5AB8FF54}" destId="{FC9E3472-74DD-4BE8-A0EB-241E53931E96}"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980BF-AC12-4C2B-9C0C-C29A9C493A70}">
      <dsp:nvSpPr>
        <dsp:cNvPr id="0" name=""/>
        <dsp:cNvSpPr/>
      </dsp:nvSpPr>
      <dsp:spPr>
        <a:xfrm>
          <a:off x="4548183" y="1107850"/>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9238E30-834D-44E6-93A1-02202DEB7D43}">
      <dsp:nvSpPr>
        <dsp:cNvPr id="0" name=""/>
        <dsp:cNvSpPr/>
      </dsp:nvSpPr>
      <dsp:spPr>
        <a:xfrm>
          <a:off x="4444698" y="0"/>
          <a:ext cx="1626203" cy="870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dirty="0"/>
            <a:t>Cognitieve problemen</a:t>
          </a:r>
        </a:p>
      </dsp:txBody>
      <dsp:txXfrm>
        <a:off x="4444698" y="0"/>
        <a:ext cx="1626203" cy="870267"/>
      </dsp:txXfrm>
    </dsp:sp>
    <dsp:sp modelId="{BBB73EAC-A4EB-4C29-A317-67D52C8B4C78}">
      <dsp:nvSpPr>
        <dsp:cNvPr id="0" name=""/>
        <dsp:cNvSpPr/>
      </dsp:nvSpPr>
      <dsp:spPr>
        <a:xfrm>
          <a:off x="4964491" y="1308012"/>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02A903-3441-4F77-A759-089C017F734D}">
      <dsp:nvSpPr>
        <dsp:cNvPr id="0" name=""/>
        <dsp:cNvSpPr/>
      </dsp:nvSpPr>
      <dsp:spPr>
        <a:xfrm>
          <a:off x="6558763"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dirty="0"/>
            <a:t>Onveilige leefsituatie</a:t>
          </a:r>
        </a:p>
        <a:p>
          <a:pPr lvl="0" algn="ctr" defTabSz="622300" rtl="0">
            <a:lnSpc>
              <a:spcPct val="90000"/>
            </a:lnSpc>
            <a:spcBef>
              <a:spcPct val="0"/>
            </a:spcBef>
            <a:spcAft>
              <a:spcPct val="35000"/>
            </a:spcAft>
          </a:pPr>
          <a:r>
            <a:rPr lang="nl-NL" sz="1400" kern="1200" dirty="0"/>
            <a:t>(balans </a:t>
          </a:r>
          <a:br>
            <a:rPr lang="nl-NL" sz="1400" kern="1200" dirty="0"/>
          </a:br>
          <a:r>
            <a:rPr lang="nl-NL" sz="1400" kern="1200" dirty="0"/>
            <a:t>draagkracht-draaglast)</a:t>
          </a:r>
        </a:p>
      </dsp:txBody>
      <dsp:txXfrm>
        <a:off x="6558763" y="826754"/>
        <a:ext cx="1537501" cy="957294"/>
      </dsp:txXfrm>
    </dsp:sp>
    <dsp:sp modelId="{97D079A9-87CB-49EE-A4D9-80837C52BC56}">
      <dsp:nvSpPr>
        <dsp:cNvPr id="0" name=""/>
        <dsp:cNvSpPr/>
      </dsp:nvSpPr>
      <dsp:spPr>
        <a:xfrm>
          <a:off x="5066794" y="1758375"/>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D29B59-BF6B-4535-840A-6F4C387CDEC7}">
      <dsp:nvSpPr>
        <dsp:cNvPr id="0" name=""/>
        <dsp:cNvSpPr/>
      </dsp:nvSpPr>
      <dsp:spPr>
        <a:xfrm>
          <a:off x="6706599"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dirty="0"/>
            <a:t>ADL afhankelijkheid</a:t>
          </a:r>
        </a:p>
      </dsp:txBody>
      <dsp:txXfrm>
        <a:off x="6706599" y="2045128"/>
        <a:ext cx="1507934" cy="1022564"/>
      </dsp:txXfrm>
    </dsp:sp>
    <dsp:sp modelId="{99134476-CF76-4459-A934-07F5877A0E25}">
      <dsp:nvSpPr>
        <dsp:cNvPr id="0" name=""/>
        <dsp:cNvSpPr/>
      </dsp:nvSpPr>
      <dsp:spPr>
        <a:xfrm>
          <a:off x="4778809" y="2119536"/>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1820CF0-A8E6-40AA-9AD9-B681198F2DD9}">
      <dsp:nvSpPr>
        <dsp:cNvPr id="0" name=""/>
        <dsp:cNvSpPr/>
      </dsp:nvSpPr>
      <dsp:spPr>
        <a:xfrm>
          <a:off x="6056118"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a:t>Zorgmijder</a:t>
          </a:r>
        </a:p>
      </dsp:txBody>
      <dsp:txXfrm>
        <a:off x="6056118" y="3415800"/>
        <a:ext cx="1626203" cy="935537"/>
      </dsp:txXfrm>
    </dsp:sp>
    <dsp:sp modelId="{1D555924-EC52-4D4C-A8B3-EC980DAC455B}">
      <dsp:nvSpPr>
        <dsp:cNvPr id="0" name=""/>
        <dsp:cNvSpPr/>
      </dsp:nvSpPr>
      <dsp:spPr>
        <a:xfrm>
          <a:off x="4317558" y="2119536"/>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7766154-9024-43F2-A863-9B08FBA50113}">
      <dsp:nvSpPr>
        <dsp:cNvPr id="0" name=""/>
        <dsp:cNvSpPr/>
      </dsp:nvSpPr>
      <dsp:spPr>
        <a:xfrm>
          <a:off x="2833277"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a:t>Polyfarmacie</a:t>
          </a:r>
        </a:p>
      </dsp:txBody>
      <dsp:txXfrm>
        <a:off x="2833277" y="3415800"/>
        <a:ext cx="1626203" cy="935537"/>
      </dsp:txXfrm>
    </dsp:sp>
    <dsp:sp modelId="{4EDD350A-5642-4277-9096-889061644DC8}">
      <dsp:nvSpPr>
        <dsp:cNvPr id="0" name=""/>
        <dsp:cNvSpPr/>
      </dsp:nvSpPr>
      <dsp:spPr>
        <a:xfrm>
          <a:off x="4029572" y="1758375"/>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CF3538E-23B7-47FF-A8DD-15C5318DC320}">
      <dsp:nvSpPr>
        <dsp:cNvPr id="0" name=""/>
        <dsp:cNvSpPr/>
      </dsp:nvSpPr>
      <dsp:spPr>
        <a:xfrm>
          <a:off x="2301065"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dirty="0"/>
            <a:t>Lage sociaal economische status (SES)</a:t>
          </a:r>
        </a:p>
      </dsp:txBody>
      <dsp:txXfrm>
        <a:off x="2301065" y="2045128"/>
        <a:ext cx="1507934" cy="1022564"/>
      </dsp:txXfrm>
    </dsp:sp>
    <dsp:sp modelId="{ADE83A58-8249-4BC7-ADC4-B1B9EBA3830C}">
      <dsp:nvSpPr>
        <dsp:cNvPr id="0" name=""/>
        <dsp:cNvSpPr/>
      </dsp:nvSpPr>
      <dsp:spPr>
        <a:xfrm>
          <a:off x="4131875" y="1308012"/>
          <a:ext cx="1419232" cy="1419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C9E3472-74DD-4BE8-A0EB-241E53931E96}">
      <dsp:nvSpPr>
        <dsp:cNvPr id="0" name=""/>
        <dsp:cNvSpPr/>
      </dsp:nvSpPr>
      <dsp:spPr>
        <a:xfrm>
          <a:off x="2419335"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nl-NL" sz="1400" kern="1200"/>
            <a:t>Multimorbiditeit</a:t>
          </a:r>
        </a:p>
      </dsp:txBody>
      <dsp:txXfrm>
        <a:off x="2419335" y="826754"/>
        <a:ext cx="1537501" cy="9572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A20E1-87AA-4A2E-8523-4A4680F4339D}" type="datetimeFigureOut">
              <a:rPr lang="nl-NL" smtClean="0"/>
              <a:t>6-6-2022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F2439-4CE8-46CC-A79B-6AE3422678B6}" type="slidenum">
              <a:rPr lang="nl-NL" smtClean="0"/>
              <a:t>‹nr.›</a:t>
            </a:fld>
            <a:endParaRPr lang="nl-NL"/>
          </a:p>
        </p:txBody>
      </p:sp>
    </p:spTree>
    <p:extLst>
      <p:ext uri="{BB962C8B-B14F-4D97-AF65-F5344CB8AC3E}">
        <p14:creationId xmlns:p14="http://schemas.microsoft.com/office/powerpoint/2010/main" val="26969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120417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25503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228390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263852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16037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E4A589D-0FEE-4162-82D0-4549DBC946D7}" type="datetimeFigureOut">
              <a:rPr lang="nl-NL" smtClean="0"/>
              <a:t>6-6-2022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392001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E4A589D-0FEE-4162-82D0-4549DBC946D7}" type="datetimeFigureOut">
              <a:rPr lang="nl-NL" smtClean="0"/>
              <a:t>6-6-2022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25374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E4A589D-0FEE-4162-82D0-4549DBC946D7}" type="datetimeFigureOut">
              <a:rPr lang="nl-NL" smtClean="0"/>
              <a:t>6-6-2022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196179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E4A589D-0FEE-4162-82D0-4549DBC946D7}" type="datetimeFigureOut">
              <a:rPr lang="nl-NL" smtClean="0"/>
              <a:t>6-6-2022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3231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E4A589D-0FEE-4162-82D0-4549DBC946D7}" type="datetimeFigureOut">
              <a:rPr lang="nl-NL" smtClean="0"/>
              <a:t>6-6-2022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198231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E4A589D-0FEE-4162-82D0-4549DBC946D7}" type="datetimeFigureOut">
              <a:rPr lang="nl-NL" smtClean="0"/>
              <a:t>6-6-2022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88FDA0-1AB2-44C1-88D0-97A0634F6F22}" type="slidenum">
              <a:rPr lang="nl-NL" smtClean="0"/>
              <a:t>‹nr.›</a:t>
            </a:fld>
            <a:endParaRPr lang="nl-NL"/>
          </a:p>
        </p:txBody>
      </p:sp>
    </p:spTree>
    <p:extLst>
      <p:ext uri="{BB962C8B-B14F-4D97-AF65-F5344CB8AC3E}">
        <p14:creationId xmlns:p14="http://schemas.microsoft.com/office/powerpoint/2010/main" val="56939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A589D-0FEE-4162-82D0-4549DBC946D7}" type="datetimeFigureOut">
              <a:rPr lang="nl-NL" smtClean="0"/>
              <a:t>6-6-2022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8FDA0-1AB2-44C1-88D0-97A0634F6F22}" type="slidenum">
              <a:rPr lang="nl-NL" smtClean="0"/>
              <a:t>‹nr.›</a:t>
            </a:fld>
            <a:endParaRPr lang="nl-NL"/>
          </a:p>
        </p:txBody>
      </p:sp>
    </p:spTree>
    <p:extLst>
      <p:ext uri="{BB962C8B-B14F-4D97-AF65-F5344CB8AC3E}">
        <p14:creationId xmlns:p14="http://schemas.microsoft.com/office/powerpoint/2010/main" val="110063250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zDxpe2QF5GE&amp;t=7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2692401" y="1367896"/>
            <a:ext cx="9144000" cy="2387600"/>
          </a:xfrm>
        </p:spPr>
        <p:txBody>
          <a:bodyPr anchor="b">
            <a:normAutofit fontScale="90000"/>
          </a:bodyPr>
          <a:lstStyle/>
          <a:p>
            <a:pPr algn="l"/>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dirty="0">
                <a:solidFill>
                  <a:srgbClr val="C00000"/>
                </a:solidFill>
              </a:rPr>
              <a:t/>
            </a:r>
            <a:br>
              <a:rPr lang="nl-NL" dirty="0">
                <a:solidFill>
                  <a:srgbClr val="C00000"/>
                </a:solidFill>
              </a:rPr>
            </a:br>
            <a:r>
              <a:rPr lang="nl-NL" b="1" dirty="0">
                <a:solidFill>
                  <a:srgbClr val="C00000"/>
                </a:solidFill>
              </a:rPr>
              <a:t>Klinisch (verpleegkundig) redeneren</a:t>
            </a:r>
            <a:br>
              <a:rPr lang="nl-NL" b="1" dirty="0">
                <a:solidFill>
                  <a:srgbClr val="C00000"/>
                </a:solidFill>
              </a:rPr>
            </a:br>
            <a:endParaRPr lang="nl-NL"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3563371"/>
            <a:ext cx="5029201" cy="257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829405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549" y="577575"/>
            <a:ext cx="11302582" cy="1407056"/>
          </a:xfrm>
        </p:spPr>
        <p:txBody>
          <a:bodyPr>
            <a:normAutofit fontScale="90000"/>
          </a:bodyPr>
          <a:lstStyle/>
          <a:p>
            <a:r>
              <a:rPr lang="nl-NL" b="1" dirty="0">
                <a:solidFill>
                  <a:srgbClr val="FF0000"/>
                </a:solidFill>
              </a:rPr>
              <a:t>Hoe dan wel?</a:t>
            </a:r>
            <a:r>
              <a:rPr lang="nl-NL" dirty="0">
                <a:solidFill>
                  <a:srgbClr val="FF0000"/>
                </a:solidFill>
              </a:rPr>
              <a:t/>
            </a:r>
            <a:br>
              <a:rPr lang="nl-NL" dirty="0">
                <a:solidFill>
                  <a:srgbClr val="FF0000"/>
                </a:solidFill>
              </a:rPr>
            </a:br>
            <a:r>
              <a:rPr lang="nl-NL" dirty="0">
                <a:solidFill>
                  <a:srgbClr val="FF0000"/>
                </a:solidFill>
              </a:rPr>
              <a:t>Observeren, analyseren, argumenteren  en regisseren! </a:t>
            </a:r>
            <a:r>
              <a:rPr lang="nl-NL" dirty="0"/>
              <a:t/>
            </a:r>
            <a:br>
              <a:rPr lang="nl-NL" dirty="0"/>
            </a:br>
            <a:endParaRPr lang="nl-NL" dirty="0"/>
          </a:p>
        </p:txBody>
      </p:sp>
      <p:sp>
        <p:nvSpPr>
          <p:cNvPr id="3" name="Tijdelijke aanduiding voor inhoud 2"/>
          <p:cNvSpPr>
            <a:spLocks noGrp="1"/>
          </p:cNvSpPr>
          <p:nvPr>
            <p:ph idx="1"/>
          </p:nvPr>
        </p:nvSpPr>
        <p:spPr>
          <a:xfrm>
            <a:off x="1711354" y="2076910"/>
            <a:ext cx="8466938" cy="3528392"/>
          </a:xfrm>
        </p:spPr>
        <p:txBody>
          <a:bodyPr>
            <a:noAutofit/>
          </a:bodyPr>
          <a:lstStyle/>
          <a:p>
            <a:pPr>
              <a:buBlip>
                <a:blip r:embed="rId2"/>
              </a:buBlip>
            </a:pPr>
            <a:r>
              <a:rPr lang="nl-NL" sz="2800" dirty="0"/>
              <a:t> Kritieke situaties goed inschatten</a:t>
            </a:r>
          </a:p>
          <a:p>
            <a:pPr>
              <a:buBlip>
                <a:blip r:embed="rId2"/>
              </a:buBlip>
            </a:pPr>
            <a:r>
              <a:rPr lang="nl-NL" sz="2800" dirty="0"/>
              <a:t> Relevante gegevens verzamelen en  interpreteren.</a:t>
            </a:r>
          </a:p>
          <a:p>
            <a:pPr>
              <a:buBlip>
                <a:blip r:embed="rId2"/>
              </a:buBlip>
            </a:pPr>
            <a:r>
              <a:rPr lang="nl-NL" sz="2800" dirty="0"/>
              <a:t> Weten wanneer je een arts of andere deskundige moet inschakelen en deze tijdig inschakelen.</a:t>
            </a:r>
          </a:p>
          <a:p>
            <a:pPr>
              <a:buBlip>
                <a:blip r:embed="rId2"/>
              </a:buBlip>
            </a:pPr>
            <a:r>
              <a:rPr lang="nl-NL" sz="2800" dirty="0"/>
              <a:t> Met de arts/deskundige en zorgvrager meedenken.</a:t>
            </a:r>
          </a:p>
          <a:p>
            <a:pPr>
              <a:buBlip>
                <a:blip r:embed="rId2"/>
              </a:buBlip>
            </a:pPr>
            <a:r>
              <a:rPr lang="nl-NL" sz="2800" dirty="0"/>
              <a:t> Problemen systematisch verwoorden, analyseren en oplossen. </a:t>
            </a:r>
            <a:br>
              <a:rPr lang="nl-NL" sz="2800" dirty="0"/>
            </a:br>
            <a:endParaRPr lang="nl-NL" sz="2800" dirty="0"/>
          </a:p>
        </p:txBody>
      </p:sp>
    </p:spTree>
    <p:extLst>
      <p:ext uri="{BB962C8B-B14F-4D97-AF65-F5344CB8AC3E}">
        <p14:creationId xmlns:p14="http://schemas.microsoft.com/office/powerpoint/2010/main" val="41374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069" y="391251"/>
            <a:ext cx="10515600" cy="1325563"/>
          </a:xfrm>
        </p:spPr>
        <p:txBody>
          <a:bodyPr>
            <a:normAutofit fontScale="90000"/>
          </a:bodyPr>
          <a:lstStyle/>
          <a:p>
            <a:r>
              <a:rPr lang="nl-NL" dirty="0">
                <a:solidFill>
                  <a:srgbClr val="FF0000"/>
                </a:solidFill>
              </a:rPr>
              <a:t>Noodzaak of luxe…</a:t>
            </a:r>
            <a:r>
              <a:rPr lang="nl-NL" dirty="0"/>
              <a:t/>
            </a:r>
            <a:br>
              <a:rPr lang="nl-NL" dirty="0"/>
            </a:br>
            <a:r>
              <a:rPr lang="nl-NL" sz="3100" b="1" dirty="0"/>
              <a:t>Ben je het met onderstaande stellingen eens</a:t>
            </a:r>
            <a:r>
              <a:rPr lang="nl-NL" sz="3100" b="1" dirty="0" smtClean="0"/>
              <a:t>? Ga in gesprek met je medestudenten</a:t>
            </a:r>
            <a:endParaRPr lang="nl-NL" sz="3100" b="1" dirty="0"/>
          </a:p>
        </p:txBody>
      </p:sp>
      <p:sp>
        <p:nvSpPr>
          <p:cNvPr id="3" name="Tijdelijke aanduiding voor inhoud 2"/>
          <p:cNvSpPr>
            <a:spLocks noGrp="1"/>
          </p:cNvSpPr>
          <p:nvPr>
            <p:ph idx="1"/>
          </p:nvPr>
        </p:nvSpPr>
        <p:spPr>
          <a:xfrm flipH="1">
            <a:off x="12146281" y="6005138"/>
            <a:ext cx="45719" cy="495415"/>
          </a:xfrm>
        </p:spPr>
        <p:txBody>
          <a:bodyPr>
            <a:normAutofit fontScale="40000" lnSpcReduction="20000"/>
          </a:bodyPr>
          <a:lstStyle/>
          <a:p>
            <a:endParaRPr lang="nl-NL" dirty="0"/>
          </a:p>
          <a:p>
            <a:pPr>
              <a:buFont typeface="Wingdings" pitchFamily="2" charset="2"/>
              <a:buChar char="§"/>
            </a:pPr>
            <a:r>
              <a:rPr lang="nl-NL" dirty="0"/>
              <a:t>                                  </a:t>
            </a:r>
            <a:endParaRPr lang="nl-NL" sz="2000" dirty="0"/>
          </a:p>
          <a:p>
            <a:endParaRPr lang="nl-NL" dirty="0"/>
          </a:p>
          <a:p>
            <a:endParaRPr lang="nl-NL" dirty="0"/>
          </a:p>
          <a:p>
            <a:endParaRPr lang="nl-NL" dirty="0"/>
          </a:p>
          <a:p>
            <a:endParaRPr lang="nl-NL" dirty="0"/>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069" y="3051310"/>
            <a:ext cx="2057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3347207" y="1859340"/>
            <a:ext cx="7326335" cy="4924425"/>
          </a:xfrm>
          <a:prstGeom prst="rect">
            <a:avLst/>
          </a:prstGeom>
        </p:spPr>
        <p:txBody>
          <a:bodyPr wrap="square">
            <a:spAutoFit/>
          </a:bodyPr>
          <a:lstStyle/>
          <a:p>
            <a:pPr marL="342900" indent="-342900">
              <a:buFont typeface="Wingdings" panose="05000000000000000000" pitchFamily="2" charset="2"/>
              <a:buChar char="q"/>
            </a:pPr>
            <a:r>
              <a:rPr lang="nl-NL" sz="2000" dirty="0"/>
              <a:t>Zorgsituaties zijn complexer aan het worden.</a:t>
            </a:r>
            <a:br>
              <a:rPr lang="nl-NL" sz="2000" dirty="0"/>
            </a:br>
            <a:r>
              <a:rPr lang="nl-NL" sz="2000" dirty="0"/>
              <a:t> </a:t>
            </a:r>
          </a:p>
          <a:p>
            <a:pPr marL="342900" indent="-342900">
              <a:buFont typeface="Wingdings" panose="05000000000000000000" pitchFamily="2" charset="2"/>
              <a:buChar char="q"/>
            </a:pPr>
            <a:r>
              <a:rPr lang="nl-NL" sz="2000" dirty="0"/>
              <a:t>De gemiddelde zorgvrager in de thuiszorg of in het verpleeghuis is ouder en zieker door co-morbiditeit en </a:t>
            </a:r>
            <a:r>
              <a:rPr lang="nl-NL" sz="2000" dirty="0" err="1"/>
              <a:t>multi</a:t>
            </a:r>
            <a:r>
              <a:rPr lang="nl-NL" sz="2000" dirty="0"/>
              <a:t>-morbiditeit.</a:t>
            </a:r>
            <a:br>
              <a:rPr lang="nl-NL" sz="2000" dirty="0"/>
            </a:br>
            <a:endParaRPr lang="nl-NL" sz="2000" dirty="0"/>
          </a:p>
          <a:p>
            <a:pPr marL="342900" indent="-342900">
              <a:buFont typeface="Wingdings" panose="05000000000000000000" pitchFamily="2" charset="2"/>
              <a:buChar char="q"/>
            </a:pPr>
            <a:r>
              <a:rPr lang="nl-NL" sz="2000" dirty="0"/>
              <a:t>Hulpmiddelen worden steeds technischer </a:t>
            </a:r>
          </a:p>
          <a:p>
            <a:pPr marL="342900" indent="-342900">
              <a:buFont typeface="Wingdings" panose="05000000000000000000" pitchFamily="2" charset="2"/>
              <a:buChar char="q"/>
            </a:pPr>
            <a:endParaRPr lang="nl-NL" sz="2000" dirty="0"/>
          </a:p>
          <a:p>
            <a:pPr marL="342900" indent="-342900">
              <a:buFont typeface="Wingdings" panose="05000000000000000000" pitchFamily="2" charset="2"/>
              <a:buChar char="q"/>
            </a:pPr>
            <a:r>
              <a:rPr lang="nl-NL" sz="2000" dirty="0"/>
              <a:t>Van verpleegkundigen wordt verwacht dat ze op de hoogte  zijn van bijna alle (nieuwe) ziekten,  behandelingen en apparatuur. </a:t>
            </a:r>
            <a:br>
              <a:rPr lang="nl-NL" sz="2000" dirty="0"/>
            </a:br>
            <a:endParaRPr lang="nl-NL" sz="2000" dirty="0"/>
          </a:p>
          <a:p>
            <a:pPr marL="342900" indent="-342900">
              <a:buFont typeface="Wingdings" panose="05000000000000000000" pitchFamily="2" charset="2"/>
              <a:buChar char="q"/>
            </a:pPr>
            <a:r>
              <a:rPr lang="nl-NL" sz="2000" dirty="0"/>
              <a:t>We beschouwen ons zelf vaak als 'de advocaat  van de zorgvrager’, dus willen we onze uitspraken, beslissingen en handelingen goed kunnen  onderbouwen.</a:t>
            </a:r>
          </a:p>
          <a:p>
            <a:endParaRPr lang="nl-NL" dirty="0"/>
          </a:p>
          <a:p>
            <a:pPr marL="285750" indent="-285750">
              <a:buFont typeface="Arial" pitchFamily="34" charset="0"/>
              <a:buChar char="•"/>
            </a:pPr>
            <a:endParaRPr lang="nl-NL" dirty="0"/>
          </a:p>
          <a:p>
            <a:pPr marL="285750" indent="-285750">
              <a:buFont typeface="Arial" pitchFamily="34" charset="0"/>
              <a:buChar char="•"/>
            </a:pPr>
            <a:endParaRPr lang="nl-NL" dirty="0"/>
          </a:p>
        </p:txBody>
      </p:sp>
    </p:spTree>
    <p:extLst>
      <p:ext uri="{BB962C8B-B14F-4D97-AF65-F5344CB8AC3E}">
        <p14:creationId xmlns:p14="http://schemas.microsoft.com/office/powerpoint/2010/main" val="22123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0691" y="45182"/>
            <a:ext cx="10515600" cy="1325563"/>
          </a:xfrm>
        </p:spPr>
        <p:txBody>
          <a:bodyPr/>
          <a:lstStyle/>
          <a:p>
            <a:r>
              <a:rPr lang="nl-NL" dirty="0">
                <a:solidFill>
                  <a:srgbClr val="FF0000"/>
                </a:solidFill>
              </a:rPr>
              <a:t>Redeneerhulpen bij klinisch redeneren</a:t>
            </a:r>
          </a:p>
        </p:txBody>
      </p:sp>
      <p:sp>
        <p:nvSpPr>
          <p:cNvPr id="3" name="Tijdelijke aanduiding voor inhoud 2"/>
          <p:cNvSpPr>
            <a:spLocks noGrp="1"/>
          </p:cNvSpPr>
          <p:nvPr>
            <p:ph idx="1"/>
          </p:nvPr>
        </p:nvSpPr>
        <p:spPr>
          <a:xfrm>
            <a:off x="779477" y="1288730"/>
            <a:ext cx="10515600" cy="3828555"/>
          </a:xfrm>
        </p:spPr>
        <p:txBody>
          <a:bodyPr>
            <a:noAutofit/>
          </a:bodyPr>
          <a:lstStyle/>
          <a:p>
            <a:pPr marL="0" indent="0">
              <a:buNone/>
            </a:pPr>
            <a:r>
              <a:rPr lang="nl-NL" sz="2000" dirty="0"/>
              <a:t>Om klinisch redeneren beter / goed onder de knie te krijgen is het handig om gebruik te gaan maken van diverse redeneerhulpen.</a:t>
            </a:r>
          </a:p>
          <a:p>
            <a:pPr marL="0" indent="0">
              <a:buNone/>
            </a:pPr>
            <a:r>
              <a:rPr lang="nl-NL" sz="2000" dirty="0"/>
              <a:t>We gaan de komende weken in op de volgende methodische hulpmiddelen bij het klinisch redeneren:</a:t>
            </a:r>
            <a:endParaRPr lang="nl-NL" sz="800" dirty="0"/>
          </a:p>
          <a:p>
            <a:r>
              <a:rPr lang="nl-NL" sz="2000" b="1" dirty="0"/>
              <a:t>MEWS</a:t>
            </a:r>
            <a:r>
              <a:rPr lang="nl-NL" sz="2000" dirty="0"/>
              <a:t> (vitale functies, ook wel EWS genoemd)</a:t>
            </a:r>
          </a:p>
          <a:p>
            <a:r>
              <a:rPr lang="nl-NL" sz="2000" b="1" dirty="0"/>
              <a:t>AVPU</a:t>
            </a:r>
            <a:r>
              <a:rPr lang="nl-NL" sz="2000" dirty="0"/>
              <a:t> (bewustzijn)</a:t>
            </a:r>
          </a:p>
          <a:p>
            <a:r>
              <a:rPr lang="nl-NL" sz="2000" b="1" dirty="0"/>
              <a:t>VALTIS</a:t>
            </a:r>
            <a:r>
              <a:rPr lang="nl-NL" sz="2000" dirty="0"/>
              <a:t> (plotseling nieuwe klachten)</a:t>
            </a:r>
          </a:p>
          <a:p>
            <a:r>
              <a:rPr lang="nl-NL" sz="2000" b="1" dirty="0"/>
              <a:t>AMVIL </a:t>
            </a:r>
            <a:r>
              <a:rPr lang="nl-NL" sz="2000" dirty="0"/>
              <a:t>(allergische reactie)</a:t>
            </a:r>
          </a:p>
          <a:p>
            <a:r>
              <a:rPr lang="nl-NL" sz="2000" b="1" dirty="0"/>
              <a:t>SCEGS</a:t>
            </a:r>
            <a:r>
              <a:rPr lang="nl-NL" sz="2000" dirty="0"/>
              <a:t> (psychosociale klachten)</a:t>
            </a:r>
          </a:p>
          <a:p>
            <a:r>
              <a:rPr lang="nl-NL" sz="2000" b="1" dirty="0"/>
              <a:t>FAST</a:t>
            </a:r>
            <a:r>
              <a:rPr lang="nl-NL" sz="2000" dirty="0"/>
              <a:t> (neurologische klachten - CVA)</a:t>
            </a:r>
          </a:p>
          <a:p>
            <a:r>
              <a:rPr lang="nl-NL" sz="2000" b="1" dirty="0"/>
              <a:t>EMV</a:t>
            </a:r>
            <a:r>
              <a:rPr lang="nl-NL" sz="2000" dirty="0"/>
              <a:t> (bewustzijn)</a:t>
            </a:r>
          </a:p>
          <a:p>
            <a:r>
              <a:rPr lang="nl-NL" sz="2000" b="1" dirty="0"/>
              <a:t>ABCDE</a:t>
            </a:r>
            <a:r>
              <a:rPr lang="nl-NL" sz="2000" dirty="0"/>
              <a:t> (acute en levensbedreigende situatie)</a:t>
            </a:r>
          </a:p>
          <a:p>
            <a:r>
              <a:rPr lang="nl-NL" sz="2000" b="1" dirty="0"/>
              <a:t>SIRS</a:t>
            </a:r>
            <a:r>
              <a:rPr lang="nl-NL" sz="2000" dirty="0"/>
              <a:t> (sepsis)</a:t>
            </a:r>
          </a:p>
          <a:p>
            <a:r>
              <a:rPr lang="nl-NL" sz="2000" b="1" dirty="0"/>
              <a:t>ISBARR</a:t>
            </a:r>
            <a:r>
              <a:rPr lang="nl-NL" sz="2000" dirty="0"/>
              <a:t> (</a:t>
            </a:r>
            <a:r>
              <a:rPr lang="nl-NL" sz="2000" dirty="0" err="1"/>
              <a:t>informatie-overdracht</a:t>
            </a:r>
            <a:r>
              <a:rPr lang="nl-NL" sz="2000" dirty="0"/>
              <a:t>, ook wel SBAR genoemd)</a:t>
            </a:r>
          </a:p>
          <a:p>
            <a:pPr marL="0" indent="0">
              <a:buNone/>
            </a:pPr>
            <a:endParaRPr lang="nl-NL" sz="2000" dirty="0"/>
          </a:p>
        </p:txBody>
      </p:sp>
    </p:spTree>
    <p:extLst>
      <p:ext uri="{BB962C8B-B14F-4D97-AF65-F5344CB8AC3E}">
        <p14:creationId xmlns:p14="http://schemas.microsoft.com/office/powerpoint/2010/main" val="15142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6923" y="943965"/>
            <a:ext cx="10515600" cy="1325563"/>
          </a:xfrm>
        </p:spPr>
        <p:txBody>
          <a:bodyPr>
            <a:normAutofit fontScale="90000"/>
          </a:bodyPr>
          <a:lstStyle/>
          <a:p>
            <a:r>
              <a:rPr lang="nl-NL" dirty="0">
                <a:solidFill>
                  <a:srgbClr val="FF0000"/>
                </a:solidFill>
              </a:rPr>
              <a:t>We beginnen met de </a:t>
            </a:r>
            <a:r>
              <a:rPr lang="nl-NL" b="1" dirty="0">
                <a:solidFill>
                  <a:srgbClr val="FF0000"/>
                </a:solidFill>
              </a:rPr>
              <a:t>MEWS</a:t>
            </a:r>
            <a:r>
              <a:rPr lang="nl-NL" dirty="0">
                <a:solidFill>
                  <a:srgbClr val="FF0000"/>
                </a:solidFill>
              </a:rPr>
              <a:t>: </a:t>
            </a:r>
            <a:br>
              <a:rPr lang="nl-NL" dirty="0">
                <a:solidFill>
                  <a:srgbClr val="FF0000"/>
                </a:solidFill>
              </a:rPr>
            </a:br>
            <a:r>
              <a:rPr lang="nl-NL" b="1" i="1" dirty="0" err="1">
                <a:solidFill>
                  <a:srgbClr val="FF0000"/>
                </a:solidFill>
              </a:rPr>
              <a:t>M</a:t>
            </a:r>
            <a:r>
              <a:rPr lang="nl-NL" i="1" dirty="0" err="1">
                <a:solidFill>
                  <a:srgbClr val="FF0000"/>
                </a:solidFill>
              </a:rPr>
              <a:t>odified</a:t>
            </a:r>
            <a:r>
              <a:rPr lang="nl-NL" i="1" dirty="0">
                <a:solidFill>
                  <a:srgbClr val="FF0000"/>
                </a:solidFill>
              </a:rPr>
              <a:t> </a:t>
            </a:r>
            <a:r>
              <a:rPr lang="nl-NL" b="1" i="1" dirty="0" err="1">
                <a:solidFill>
                  <a:srgbClr val="FF0000"/>
                </a:solidFill>
              </a:rPr>
              <a:t>E</a:t>
            </a:r>
            <a:r>
              <a:rPr lang="nl-NL" i="1" dirty="0" err="1">
                <a:solidFill>
                  <a:srgbClr val="FF0000"/>
                </a:solidFill>
              </a:rPr>
              <a:t>arly</a:t>
            </a:r>
            <a:r>
              <a:rPr lang="nl-NL" i="1" dirty="0">
                <a:solidFill>
                  <a:srgbClr val="FF0000"/>
                </a:solidFill>
              </a:rPr>
              <a:t> </a:t>
            </a:r>
            <a:r>
              <a:rPr lang="nl-NL" b="1" i="1" dirty="0" err="1">
                <a:solidFill>
                  <a:srgbClr val="FF0000"/>
                </a:solidFill>
              </a:rPr>
              <a:t>W</a:t>
            </a:r>
            <a:r>
              <a:rPr lang="nl-NL" i="1" dirty="0" err="1">
                <a:solidFill>
                  <a:srgbClr val="FF0000"/>
                </a:solidFill>
              </a:rPr>
              <a:t>arning</a:t>
            </a:r>
            <a:r>
              <a:rPr lang="nl-NL" i="1" dirty="0">
                <a:solidFill>
                  <a:srgbClr val="FF0000"/>
                </a:solidFill>
              </a:rPr>
              <a:t> </a:t>
            </a:r>
            <a:r>
              <a:rPr lang="nl-NL" b="1" i="1" dirty="0">
                <a:solidFill>
                  <a:srgbClr val="FF0000"/>
                </a:solidFill>
              </a:rPr>
              <a:t>S</a:t>
            </a:r>
            <a:r>
              <a:rPr lang="nl-NL" i="1" dirty="0">
                <a:solidFill>
                  <a:srgbClr val="FF0000"/>
                </a:solidFill>
              </a:rPr>
              <a:t>ystem</a:t>
            </a:r>
            <a:r>
              <a:rPr lang="nl-NL" dirty="0"/>
              <a:t/>
            </a: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endParaRPr lang="nl-NL" dirty="0"/>
          </a:p>
          <a:p>
            <a:r>
              <a:rPr lang="nl-NL" dirty="0"/>
              <a:t>Met dit systeem worden de </a:t>
            </a:r>
            <a:r>
              <a:rPr lang="nl-NL" u="sng" dirty="0">
                <a:highlight>
                  <a:srgbClr val="FFFF00"/>
                </a:highlight>
              </a:rPr>
              <a:t>vitale functies</a:t>
            </a:r>
            <a:r>
              <a:rPr lang="nl-NL" dirty="0"/>
              <a:t> van een zorgvrager objectief gemeten (parameters). Aan de verkregen waarden wordt een cijfer (= strafpunt) verbonden.</a:t>
            </a:r>
          </a:p>
          <a:p>
            <a:r>
              <a:rPr lang="nl-NL" dirty="0"/>
              <a:t>De som van deze strafpunten vormt een getal (= </a:t>
            </a:r>
            <a:r>
              <a:rPr lang="nl-NL" dirty="0" err="1"/>
              <a:t>Early</a:t>
            </a:r>
            <a:r>
              <a:rPr lang="nl-NL" dirty="0"/>
              <a:t> </a:t>
            </a:r>
            <a:r>
              <a:rPr lang="nl-NL" dirty="0" err="1"/>
              <a:t>Warning</a:t>
            </a:r>
            <a:r>
              <a:rPr lang="nl-NL" dirty="0"/>
              <a:t> Score) tussen de 0 – 18.</a:t>
            </a:r>
          </a:p>
          <a:p>
            <a:r>
              <a:rPr lang="nl-NL" dirty="0"/>
              <a:t>Hoe hoger het getal → hoe slechter de vitale functies → hoe sneller moet worden gehandeld. </a:t>
            </a:r>
          </a:p>
          <a:p>
            <a:r>
              <a:rPr lang="nl-NL" dirty="0"/>
              <a:t>Indien deze EWS 3 of meer bedraagt, dient direct actie te worden ondernomen: inroepen arts</a:t>
            </a:r>
          </a:p>
          <a:p>
            <a:r>
              <a:rPr lang="nl-NL" dirty="0"/>
              <a:t>Bij een score van EWS 1-3 zou de actie kunnen zijn dat over een uur nogmaals de score wordt bepaald, om zo vooruit- of achtergang te kunnen monitoren.</a:t>
            </a:r>
          </a:p>
        </p:txBody>
      </p:sp>
    </p:spTree>
    <p:extLst>
      <p:ext uri="{BB962C8B-B14F-4D97-AF65-F5344CB8AC3E}">
        <p14:creationId xmlns:p14="http://schemas.microsoft.com/office/powerpoint/2010/main" val="194623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253" y="105066"/>
            <a:ext cx="10515600" cy="1325563"/>
          </a:xfrm>
        </p:spPr>
        <p:txBody>
          <a:bodyPr/>
          <a:lstStyle/>
          <a:p>
            <a:r>
              <a:rPr lang="en-US" dirty="0" err="1">
                <a:solidFill>
                  <a:srgbClr val="FF0000"/>
                </a:solidFill>
              </a:rPr>
              <a:t>Puntentelling</a:t>
            </a:r>
            <a:r>
              <a:rPr lang="en-US" dirty="0">
                <a:solidFill>
                  <a:srgbClr val="FF0000"/>
                </a:solidFill>
              </a:rPr>
              <a:t> MEWS</a:t>
            </a:r>
            <a:endParaRPr lang="nl-NL" dirty="0">
              <a:solidFill>
                <a:srgbClr val="FF000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47554421"/>
              </p:ext>
            </p:extLst>
          </p:nvPr>
        </p:nvGraphicFramePr>
        <p:xfrm>
          <a:off x="988542" y="1310303"/>
          <a:ext cx="10429102" cy="4724329"/>
        </p:xfrm>
        <a:graphic>
          <a:graphicData uri="http://schemas.openxmlformats.org/drawingml/2006/table">
            <a:tbl>
              <a:tblPr firstRow="1" firstCol="1" bandRow="1">
                <a:tableStyleId>{5C22544A-7EE6-4342-B048-85BDC9FD1C3A}</a:tableStyleId>
              </a:tblPr>
              <a:tblGrid>
                <a:gridCol w="3776651">
                  <a:extLst>
                    <a:ext uri="{9D8B030D-6E8A-4147-A177-3AD203B41FA5}">
                      <a16:colId xmlns:a16="http://schemas.microsoft.com/office/drawing/2014/main" val="20000"/>
                    </a:ext>
                  </a:extLst>
                </a:gridCol>
                <a:gridCol w="727239">
                  <a:extLst>
                    <a:ext uri="{9D8B030D-6E8A-4147-A177-3AD203B41FA5}">
                      <a16:colId xmlns:a16="http://schemas.microsoft.com/office/drawing/2014/main" val="20001"/>
                    </a:ext>
                  </a:extLst>
                </a:gridCol>
                <a:gridCol w="906069">
                  <a:extLst>
                    <a:ext uri="{9D8B030D-6E8A-4147-A177-3AD203B41FA5}">
                      <a16:colId xmlns:a16="http://schemas.microsoft.com/office/drawing/2014/main" val="823228260"/>
                    </a:ext>
                  </a:extLst>
                </a:gridCol>
                <a:gridCol w="798068">
                  <a:extLst>
                    <a:ext uri="{9D8B030D-6E8A-4147-A177-3AD203B41FA5}">
                      <a16:colId xmlns:a16="http://schemas.microsoft.com/office/drawing/2014/main" val="20004"/>
                    </a:ext>
                  </a:extLst>
                </a:gridCol>
                <a:gridCol w="966381">
                  <a:extLst>
                    <a:ext uri="{9D8B030D-6E8A-4147-A177-3AD203B41FA5}">
                      <a16:colId xmlns:a16="http://schemas.microsoft.com/office/drawing/2014/main" val="20005"/>
                    </a:ext>
                  </a:extLst>
                </a:gridCol>
                <a:gridCol w="1072975">
                  <a:extLst>
                    <a:ext uri="{9D8B030D-6E8A-4147-A177-3AD203B41FA5}">
                      <a16:colId xmlns:a16="http://schemas.microsoft.com/office/drawing/2014/main" val="20006"/>
                    </a:ext>
                  </a:extLst>
                </a:gridCol>
                <a:gridCol w="1025288">
                  <a:extLst>
                    <a:ext uri="{9D8B030D-6E8A-4147-A177-3AD203B41FA5}">
                      <a16:colId xmlns:a16="http://schemas.microsoft.com/office/drawing/2014/main" val="158067740"/>
                    </a:ext>
                  </a:extLst>
                </a:gridCol>
                <a:gridCol w="1156431">
                  <a:extLst>
                    <a:ext uri="{9D8B030D-6E8A-4147-A177-3AD203B41FA5}">
                      <a16:colId xmlns:a16="http://schemas.microsoft.com/office/drawing/2014/main" val="3676274289"/>
                    </a:ext>
                  </a:extLst>
                </a:gridCol>
              </a:tblGrid>
              <a:tr h="747882">
                <a:tc>
                  <a:txBody>
                    <a:bodyPr/>
                    <a:lstStyle/>
                    <a:p>
                      <a:pPr>
                        <a:lnSpc>
                          <a:spcPct val="115000"/>
                        </a:lnSpc>
                        <a:spcAft>
                          <a:spcPts val="0"/>
                        </a:spcAft>
                      </a:pPr>
                      <a:r>
                        <a:rPr lang="nl-NL" sz="1800" u="sng" dirty="0">
                          <a:effectLst/>
                        </a:rPr>
                        <a:t>Score</a:t>
                      </a:r>
                    </a:p>
                    <a:p>
                      <a:pPr>
                        <a:lnSpc>
                          <a:spcPct val="115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1-3</a:t>
                      </a:r>
                      <a:r>
                        <a:rPr lang="nl-NL"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aseline="0" dirty="0">
                          <a:effectLst/>
                          <a:latin typeface="Calibri" panose="020F0502020204030204" pitchFamily="34" charset="0"/>
                          <a:ea typeface="Calibri" panose="020F0502020204030204" pitchFamily="34" charset="0"/>
                          <a:cs typeface="Calibri" panose="020F0502020204030204" pitchFamily="34" charset="0"/>
                        </a:rPr>
                        <a:t>→ na 15 min tot 1 uur weer meten</a:t>
                      </a:r>
                    </a:p>
                    <a:p>
                      <a:pPr>
                        <a:lnSpc>
                          <a:spcPct val="115000"/>
                        </a:lnSpc>
                        <a:spcAft>
                          <a:spcPts val="0"/>
                        </a:spcAft>
                      </a:pPr>
                      <a:r>
                        <a:rPr lang="nl-NL" sz="1800" baseline="0" dirty="0">
                          <a:effectLst/>
                          <a:latin typeface="Calibri" panose="020F0502020204030204" pitchFamily="34" charset="0"/>
                          <a:ea typeface="Calibri" panose="020F0502020204030204" pitchFamily="34" charset="0"/>
                          <a:cs typeface="Calibri" panose="020F0502020204030204" pitchFamily="34" charset="0"/>
                        </a:rPr>
                        <a:t> ≥ 3 → arts inschakelen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82867">
                <a:tc>
                  <a:txBody>
                    <a:bodyPr/>
                    <a:lstStyle/>
                    <a:p>
                      <a:pPr>
                        <a:lnSpc>
                          <a:spcPct val="115000"/>
                        </a:lnSpc>
                        <a:spcAft>
                          <a:spcPts val="0"/>
                        </a:spcAft>
                      </a:pPr>
                      <a:r>
                        <a:rPr lang="nl-NL" sz="1800" dirty="0">
                          <a:effectLst/>
                        </a:rPr>
                        <a:t>Ademfrequentie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800">
                          <a:effectLst/>
                        </a:rPr>
                        <a:t>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&lt;9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9-14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15-20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21-30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&gt;30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82867">
                <a:tc>
                  <a:txBody>
                    <a:bodyPr/>
                    <a:lstStyle/>
                    <a:p>
                      <a:pPr>
                        <a:lnSpc>
                          <a:spcPct val="115000"/>
                        </a:lnSpc>
                        <a:spcAft>
                          <a:spcPts val="0"/>
                        </a:spcAft>
                      </a:pPr>
                      <a:r>
                        <a:rPr lang="nl-NL" sz="1800" dirty="0">
                          <a:effectLst/>
                        </a:rPr>
                        <a:t>Saturatie met therapie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&lt;90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82867">
                <a:tc>
                  <a:txBody>
                    <a:bodyPr/>
                    <a:lstStyle/>
                    <a:p>
                      <a:pPr>
                        <a:lnSpc>
                          <a:spcPct val="115000"/>
                        </a:lnSpc>
                        <a:spcAft>
                          <a:spcPts val="0"/>
                        </a:spcAft>
                      </a:pPr>
                      <a:r>
                        <a:rPr lang="nl-NL" sz="1800" dirty="0">
                          <a:effectLst/>
                        </a:rPr>
                        <a:t>Hartfrequentie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&lt;40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40-50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51-100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101-110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111-130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&gt;130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82867">
                <a:tc>
                  <a:txBody>
                    <a:bodyPr/>
                    <a:lstStyle/>
                    <a:p>
                      <a:pPr>
                        <a:lnSpc>
                          <a:spcPct val="115000"/>
                        </a:lnSpc>
                        <a:spcAft>
                          <a:spcPts val="0"/>
                        </a:spcAft>
                      </a:pPr>
                      <a:r>
                        <a:rPr lang="nl-NL" sz="1800" dirty="0">
                          <a:effectLst/>
                        </a:rPr>
                        <a:t>Systolische  bloeddruk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&lt;70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70-80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81-100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101-200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&gt;200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40786">
                <a:tc>
                  <a:txBody>
                    <a:bodyPr/>
                    <a:lstStyle/>
                    <a:p>
                      <a:pPr>
                        <a:lnSpc>
                          <a:spcPct val="115000"/>
                        </a:lnSpc>
                        <a:spcAft>
                          <a:spcPts val="0"/>
                        </a:spcAft>
                      </a:pPr>
                      <a:r>
                        <a:rPr lang="nl-NL" sz="1800" dirty="0">
                          <a:effectLst/>
                        </a:rPr>
                        <a:t>Urineproductie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7">
                  <a:txBody>
                    <a:bodyPr/>
                    <a:lstStyle/>
                    <a:p>
                      <a:pPr algn="ctr">
                        <a:lnSpc>
                          <a:spcPct val="115000"/>
                        </a:lnSpc>
                        <a:spcAft>
                          <a:spcPts val="0"/>
                        </a:spcAft>
                      </a:pPr>
                      <a:r>
                        <a:rPr lang="nl-NL" sz="1800" dirty="0">
                          <a:effectLst/>
                        </a:rPr>
                        <a:t>&lt; 75 ml gedurende de afgelopen 4 uur: 1 punt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5"/>
                  </a:ext>
                </a:extLst>
              </a:tr>
              <a:tr h="382867">
                <a:tc>
                  <a:txBody>
                    <a:bodyPr/>
                    <a:lstStyle/>
                    <a:p>
                      <a:pPr>
                        <a:lnSpc>
                          <a:spcPct val="115000"/>
                        </a:lnSpc>
                        <a:spcAft>
                          <a:spcPts val="0"/>
                        </a:spcAft>
                      </a:pPr>
                      <a:r>
                        <a:rPr lang="nl-NL" sz="1800" dirty="0">
                          <a:effectLst/>
                        </a:rPr>
                        <a:t>Bewustzijn.</a:t>
                      </a:r>
                    </a:p>
                    <a:p>
                      <a:pPr>
                        <a:lnSpc>
                          <a:spcPct val="115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(uitleg AVPU:</a:t>
                      </a:r>
                      <a:r>
                        <a:rPr lang="nl-NL" sz="1800" baseline="0" dirty="0">
                          <a:effectLst/>
                          <a:latin typeface="Calibri" panose="020F0502020204030204" pitchFamily="34" charset="0"/>
                          <a:ea typeface="Calibri" panose="020F0502020204030204" pitchFamily="34" charset="0"/>
                          <a:cs typeface="Times New Roman" panose="02020603050405020304" pitchFamily="18" charset="0"/>
                        </a:rPr>
                        <a:t> volgende dia)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a:t>
                      </a:r>
                    </a:p>
                    <a:p>
                      <a:pPr>
                        <a:lnSpc>
                          <a:spcPct val="115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(alert)</a:t>
                      </a:r>
                    </a:p>
                  </a:txBody>
                  <a:tcPr marL="51435" marR="51435" marT="0" marB="0"/>
                </a:tc>
                <a:tc>
                  <a:txBody>
                    <a:bodyPr/>
                    <a:lstStyle/>
                    <a:p>
                      <a:pPr>
                        <a:lnSpc>
                          <a:spcPct val="115000"/>
                        </a:lnSpc>
                        <a:spcAft>
                          <a:spcPts val="0"/>
                        </a:spcAft>
                      </a:pPr>
                      <a:r>
                        <a:rPr lang="nl-NL" sz="1800" dirty="0">
                          <a:effectLst/>
                        </a:rPr>
                        <a:t>V</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791868">
                <a:tc>
                  <a:txBody>
                    <a:bodyPr/>
                    <a:lstStyle/>
                    <a:p>
                      <a:pPr>
                        <a:lnSpc>
                          <a:spcPct val="115000"/>
                        </a:lnSpc>
                        <a:spcAft>
                          <a:spcPts val="0"/>
                        </a:spcAft>
                      </a:pPr>
                      <a:r>
                        <a:rPr lang="nl-NL" sz="1800" dirty="0">
                          <a:effectLst/>
                        </a:rPr>
                        <a:t>Temperatuur.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800">
                          <a:effectLst/>
                        </a:rPr>
                        <a:t>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&lt;35.1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35.1-36.5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36.6-37.5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a:effectLst/>
                        </a:rPr>
                        <a:t>&gt;37.5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382867">
                <a:tc gridSpan="8">
                  <a:txBody>
                    <a:bodyPr/>
                    <a:lstStyle/>
                    <a:p>
                      <a:pPr algn="ctr">
                        <a:lnSpc>
                          <a:spcPct val="115000"/>
                        </a:lnSpc>
                        <a:spcAft>
                          <a:spcPts val="0"/>
                        </a:spcAft>
                      </a:pPr>
                      <a:r>
                        <a:rPr lang="nl-NL" sz="1800" dirty="0">
                          <a:effectLst/>
                        </a:rPr>
                        <a:t>Wanneer je als verpleegkundige ongerust bent over de conditie van de zorgvrager: 1 punt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88022" y="876846"/>
            <a:ext cx="12789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nl-NL" sz="1350"/>
          </a:p>
        </p:txBody>
      </p:sp>
    </p:spTree>
    <p:extLst>
      <p:ext uri="{BB962C8B-B14F-4D97-AF65-F5344CB8AC3E}">
        <p14:creationId xmlns:p14="http://schemas.microsoft.com/office/powerpoint/2010/main" val="77126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8018" y="1977646"/>
            <a:ext cx="8229600" cy="4306483"/>
          </a:xfrm>
        </p:spPr>
        <p:txBody>
          <a:bodyPr>
            <a:normAutofit/>
          </a:bodyPr>
          <a:lstStyle/>
          <a:p>
            <a:r>
              <a:rPr lang="nl-NL" sz="2000" b="1" dirty="0"/>
              <a:t>Verhogen cliëntveiligheid </a:t>
            </a:r>
          </a:p>
          <a:p>
            <a:r>
              <a:rPr lang="nl-NL" sz="2000" b="1" dirty="0"/>
              <a:t>Professionele communicatie</a:t>
            </a:r>
          </a:p>
          <a:p>
            <a:r>
              <a:rPr lang="nl-NL" sz="2000" b="1" dirty="0"/>
              <a:t>Systematische benadering</a:t>
            </a:r>
          </a:p>
          <a:p>
            <a:pPr>
              <a:buFontTx/>
              <a:buChar char="-"/>
            </a:pPr>
            <a:r>
              <a:rPr lang="nl-NL" sz="2000" b="1" dirty="0"/>
              <a:t>Volledige informatie over vitale functies</a:t>
            </a:r>
          </a:p>
          <a:p>
            <a:pPr>
              <a:buFontTx/>
              <a:buChar char="-"/>
            </a:pPr>
            <a:r>
              <a:rPr lang="nl-NL" sz="2000" b="1" dirty="0"/>
              <a:t>Tijdsbesparing bij overdracht</a:t>
            </a:r>
          </a:p>
          <a:p>
            <a:pPr marL="0" indent="0">
              <a:buNone/>
            </a:pPr>
            <a:r>
              <a:rPr lang="nl-NL" sz="1600" dirty="0"/>
              <a:t>	</a:t>
            </a:r>
          </a:p>
        </p:txBody>
      </p:sp>
      <p:sp>
        <p:nvSpPr>
          <p:cNvPr id="2" name="Titel 1"/>
          <p:cNvSpPr>
            <a:spLocks noGrp="1"/>
          </p:cNvSpPr>
          <p:nvPr>
            <p:ph type="title"/>
          </p:nvPr>
        </p:nvSpPr>
        <p:spPr/>
        <p:txBody>
          <a:bodyPr>
            <a:normAutofit/>
          </a:bodyPr>
          <a:lstStyle/>
          <a:p>
            <a:r>
              <a:rPr lang="nl-NL" sz="4800" dirty="0">
                <a:solidFill>
                  <a:srgbClr val="FF0000"/>
                </a:solidFill>
              </a:rPr>
              <a:t>Wat is het doel van de MEWS?</a:t>
            </a:r>
          </a:p>
        </p:txBody>
      </p:sp>
      <p:pic>
        <p:nvPicPr>
          <p:cNvPr id="5" name="Afbeelding 4">
            <a:extLst>
              <a:ext uri="{FF2B5EF4-FFF2-40B4-BE49-F238E27FC236}">
                <a16:creationId xmlns:a16="http://schemas.microsoft.com/office/drawing/2014/main" id="{5EF247B7-A975-498F-8772-5A6BF0AB61EF}"/>
              </a:ext>
            </a:extLst>
          </p:cNvPr>
          <p:cNvPicPr>
            <a:picLocks noChangeAspect="1"/>
          </p:cNvPicPr>
          <p:nvPr/>
        </p:nvPicPr>
        <p:blipFill>
          <a:blip r:embed="rId2"/>
          <a:stretch>
            <a:fillRect/>
          </a:stretch>
        </p:blipFill>
        <p:spPr>
          <a:xfrm>
            <a:off x="5665606" y="2244906"/>
            <a:ext cx="5434864" cy="3110865"/>
          </a:xfrm>
          <a:prstGeom prst="rect">
            <a:avLst/>
          </a:prstGeom>
        </p:spPr>
      </p:pic>
    </p:spTree>
    <p:extLst>
      <p:ext uri="{BB962C8B-B14F-4D97-AF65-F5344CB8AC3E}">
        <p14:creationId xmlns:p14="http://schemas.microsoft.com/office/powerpoint/2010/main" val="89880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20000"/>
          </a:bodyPr>
          <a:lstStyle/>
          <a:p>
            <a:pPr>
              <a:buNone/>
            </a:pPr>
            <a:r>
              <a:rPr lang="nl-NL" sz="2600" i="1" dirty="0"/>
              <a:t>Een cliënt is minder aanspreekbaar, ziet wat witjes en lijkt zweterig.</a:t>
            </a:r>
          </a:p>
          <a:p>
            <a:pPr>
              <a:buNone/>
            </a:pPr>
            <a:endParaRPr lang="nl-NL" sz="2200" dirty="0"/>
          </a:p>
          <a:p>
            <a:pPr>
              <a:buNone/>
            </a:pPr>
            <a:r>
              <a:rPr lang="nl-NL" sz="2200" u="sng" dirty="0"/>
              <a:t>Je hebt de volgende controles genoteerd:</a:t>
            </a:r>
            <a:endParaRPr lang="nl-NL" sz="2200" dirty="0"/>
          </a:p>
          <a:p>
            <a:r>
              <a:rPr lang="nl-NL" sz="2200" dirty="0"/>
              <a:t>Pols			: 105				</a:t>
            </a:r>
          </a:p>
          <a:p>
            <a:r>
              <a:rPr lang="nl-NL" sz="2200" dirty="0"/>
              <a:t>Systole		: 90				</a:t>
            </a:r>
          </a:p>
          <a:p>
            <a:r>
              <a:rPr lang="nl-NL" sz="2200" dirty="0"/>
              <a:t>Ademfrequentie	: 22				</a:t>
            </a:r>
          </a:p>
          <a:p>
            <a:r>
              <a:rPr lang="nl-NL" sz="2200" dirty="0"/>
              <a:t>Temperatuur		: 38,0 C			</a:t>
            </a:r>
          </a:p>
          <a:p>
            <a:r>
              <a:rPr lang="nl-NL" sz="2200" dirty="0"/>
              <a:t>Bewustzijn		: reageert op aanspreken	</a:t>
            </a:r>
          </a:p>
          <a:p>
            <a:r>
              <a:rPr lang="nl-NL" sz="2200" dirty="0"/>
              <a:t>Saturatie		: 93%</a:t>
            </a:r>
          </a:p>
          <a:p>
            <a:pPr marL="0" indent="0">
              <a:buNone/>
            </a:pPr>
            <a:endParaRPr lang="nl-NL" sz="2200" dirty="0"/>
          </a:p>
          <a:p>
            <a:pPr>
              <a:buNone/>
            </a:pPr>
            <a:r>
              <a:rPr lang="nl-NL" sz="2200" b="1" dirty="0"/>
              <a:t>Reken maar uit!</a:t>
            </a:r>
          </a:p>
          <a:p>
            <a:pPr>
              <a:buNone/>
            </a:pPr>
            <a:r>
              <a:rPr lang="nl-NL" sz="2200" b="1" dirty="0"/>
              <a:t>Waar denk je aan?</a:t>
            </a:r>
          </a:p>
          <a:p>
            <a:pPr>
              <a:buNone/>
            </a:pPr>
            <a:r>
              <a:rPr lang="nl-NL" sz="2400" b="1" i="1" dirty="0">
                <a:solidFill>
                  <a:srgbClr val="FF0000"/>
                </a:solidFill>
              </a:rPr>
              <a:t>Wat ga je nu doen?	</a:t>
            </a:r>
            <a:r>
              <a:rPr lang="nl-NL" sz="1800" dirty="0"/>
              <a:t>			</a:t>
            </a:r>
          </a:p>
        </p:txBody>
      </p:sp>
      <p:sp>
        <p:nvSpPr>
          <p:cNvPr id="2" name="Titel 1"/>
          <p:cNvSpPr>
            <a:spLocks noGrp="1"/>
          </p:cNvSpPr>
          <p:nvPr>
            <p:ph type="title"/>
          </p:nvPr>
        </p:nvSpPr>
        <p:spPr/>
        <p:txBody>
          <a:bodyPr>
            <a:normAutofit/>
          </a:bodyPr>
          <a:lstStyle/>
          <a:p>
            <a:r>
              <a:rPr lang="nl-NL" sz="4300" u="sng" dirty="0">
                <a:solidFill>
                  <a:srgbClr val="FF0000"/>
                </a:solidFill>
              </a:rPr>
              <a:t>Casus - MEWS</a:t>
            </a:r>
          </a:p>
        </p:txBody>
      </p:sp>
    </p:spTree>
    <p:extLst>
      <p:ext uri="{BB962C8B-B14F-4D97-AF65-F5344CB8AC3E}">
        <p14:creationId xmlns:p14="http://schemas.microsoft.com/office/powerpoint/2010/main" val="283453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4123"/>
            <a:ext cx="10515600" cy="1325563"/>
          </a:xfrm>
        </p:spPr>
        <p:txBody>
          <a:bodyPr/>
          <a:lstStyle/>
          <a:p>
            <a:r>
              <a:rPr lang="nl-NL" dirty="0">
                <a:solidFill>
                  <a:srgbClr val="FF0000"/>
                </a:solidFill>
              </a:rPr>
              <a:t>Uitleg testen bewustzijn: </a:t>
            </a:r>
            <a:r>
              <a:rPr lang="nl-NL" b="1" dirty="0">
                <a:solidFill>
                  <a:srgbClr val="FF0000"/>
                </a:solidFill>
              </a:rPr>
              <a:t>AVPU</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941965161"/>
              </p:ext>
            </p:extLst>
          </p:nvPr>
        </p:nvGraphicFramePr>
        <p:xfrm>
          <a:off x="1746515" y="1464301"/>
          <a:ext cx="7297908" cy="5051580"/>
        </p:xfrm>
        <a:graphic>
          <a:graphicData uri="http://schemas.openxmlformats.org/drawingml/2006/table">
            <a:tbl>
              <a:tblPr>
                <a:tableStyleId>{5940675A-B579-460E-94D1-54222C63F5DA}</a:tableStyleId>
              </a:tblPr>
              <a:tblGrid>
                <a:gridCol w="2432636">
                  <a:extLst>
                    <a:ext uri="{9D8B030D-6E8A-4147-A177-3AD203B41FA5}">
                      <a16:colId xmlns:a16="http://schemas.microsoft.com/office/drawing/2014/main" val="20000"/>
                    </a:ext>
                  </a:extLst>
                </a:gridCol>
                <a:gridCol w="2432636">
                  <a:extLst>
                    <a:ext uri="{9D8B030D-6E8A-4147-A177-3AD203B41FA5}">
                      <a16:colId xmlns:a16="http://schemas.microsoft.com/office/drawing/2014/main" val="20001"/>
                    </a:ext>
                  </a:extLst>
                </a:gridCol>
                <a:gridCol w="2432636">
                  <a:extLst>
                    <a:ext uri="{9D8B030D-6E8A-4147-A177-3AD203B41FA5}">
                      <a16:colId xmlns:a16="http://schemas.microsoft.com/office/drawing/2014/main" val="20002"/>
                    </a:ext>
                  </a:extLst>
                </a:gridCol>
              </a:tblGrid>
              <a:tr h="310515">
                <a:tc>
                  <a:txBody>
                    <a:bodyPr/>
                    <a:lstStyle/>
                    <a:p>
                      <a:r>
                        <a:rPr lang="nl-NL" sz="1800" dirty="0">
                          <a:highlight>
                            <a:srgbClr val="FFFF00"/>
                          </a:highlight>
                        </a:rPr>
                        <a:t>AVPU</a:t>
                      </a:r>
                    </a:p>
                  </a:txBody>
                  <a:tcPr marL="77629" marR="77629" marT="38814" marB="38814" anchor="ctr">
                    <a:solidFill>
                      <a:schemeClr val="accent6">
                        <a:lumMod val="20000"/>
                        <a:lumOff val="80000"/>
                      </a:schemeClr>
                    </a:solidFill>
                  </a:tcPr>
                </a:tc>
                <a:tc>
                  <a:txBody>
                    <a:bodyPr/>
                    <a:lstStyle/>
                    <a:p>
                      <a:r>
                        <a:rPr lang="nl-NL" sz="1800"/>
                        <a:t>Testen </a:t>
                      </a:r>
                    </a:p>
                  </a:txBody>
                  <a:tcPr marL="77629" marR="77629" marT="38814" marB="38814" anchor="ctr">
                    <a:solidFill>
                      <a:schemeClr val="accent6">
                        <a:lumMod val="20000"/>
                        <a:lumOff val="80000"/>
                      </a:schemeClr>
                    </a:solidFill>
                  </a:tcPr>
                </a:tc>
                <a:tc>
                  <a:txBody>
                    <a:bodyPr/>
                    <a:lstStyle/>
                    <a:p>
                      <a:r>
                        <a:rPr lang="nl-NL" sz="1800"/>
                        <a:t>Reactie </a:t>
                      </a:r>
                    </a:p>
                  </a:txBody>
                  <a:tcPr marL="77629" marR="77629" marT="38814" marB="38814" anchor="ctr">
                    <a:solidFill>
                      <a:schemeClr val="accent6">
                        <a:lumMod val="20000"/>
                        <a:lumOff val="80000"/>
                      </a:schemeClr>
                    </a:solidFill>
                  </a:tcPr>
                </a:tc>
                <a:extLst>
                  <a:ext uri="{0D108BD9-81ED-4DB2-BD59-A6C34878D82A}">
                    <a16:rowId xmlns:a16="http://schemas.microsoft.com/office/drawing/2014/main" val="10000"/>
                  </a:ext>
                </a:extLst>
              </a:tr>
              <a:tr h="776287">
                <a:tc>
                  <a:txBody>
                    <a:bodyPr/>
                    <a:lstStyle/>
                    <a:p>
                      <a:r>
                        <a:rPr lang="nl-NL" sz="1800" dirty="0">
                          <a:highlight>
                            <a:srgbClr val="FFFF00"/>
                          </a:highlight>
                        </a:rPr>
                        <a:t>Alert </a:t>
                      </a:r>
                      <a:endParaRPr lang="nl-NL" sz="1800" b="1" dirty="0">
                        <a:highlight>
                          <a:srgbClr val="FFFF00"/>
                        </a:highlight>
                      </a:endParaRPr>
                    </a:p>
                  </a:txBody>
                  <a:tcPr marL="77629" marR="77629" marT="38814" marB="38814" anchor="ctr">
                    <a:solidFill>
                      <a:schemeClr val="accent6">
                        <a:lumMod val="20000"/>
                        <a:lumOff val="80000"/>
                      </a:schemeClr>
                    </a:solidFill>
                  </a:tcPr>
                </a:tc>
                <a:tc>
                  <a:txBody>
                    <a:bodyPr/>
                    <a:lstStyle/>
                    <a:p>
                      <a:endParaRPr lang="nl-NL" sz="1800"/>
                    </a:p>
                    <a:p>
                      <a:r>
                        <a:rPr lang="nl-NL" sz="1800"/>
                        <a:t>De zorgvrager is alert en spreekt met de hulpverlener </a:t>
                      </a:r>
                      <a:endParaRPr lang="nl-NL" sz="1800" dirty="0"/>
                    </a:p>
                  </a:txBody>
                  <a:tcPr marL="77629" marR="77629" marT="38814" marB="38814" anchor="ctr">
                    <a:solidFill>
                      <a:schemeClr val="accent6">
                        <a:lumMod val="20000"/>
                        <a:lumOff val="80000"/>
                      </a:schemeClr>
                    </a:solidFill>
                  </a:tcPr>
                </a:tc>
                <a:tc>
                  <a:txBody>
                    <a:bodyPr/>
                    <a:lstStyle/>
                    <a:p>
                      <a:r>
                        <a:rPr lang="nl-NL" sz="1800"/>
                        <a:t>De zorgvrager reageert adequaat op vragen </a:t>
                      </a:r>
                      <a:endParaRPr lang="nl-NL" sz="1800" dirty="0"/>
                    </a:p>
                  </a:txBody>
                  <a:tcPr marL="77629" marR="77629" marT="38814" marB="38814" anchor="ctr">
                    <a:solidFill>
                      <a:schemeClr val="accent6">
                        <a:lumMod val="20000"/>
                        <a:lumOff val="80000"/>
                      </a:schemeClr>
                    </a:solidFill>
                  </a:tcPr>
                </a:tc>
                <a:extLst>
                  <a:ext uri="{0D108BD9-81ED-4DB2-BD59-A6C34878D82A}">
                    <a16:rowId xmlns:a16="http://schemas.microsoft.com/office/drawing/2014/main" val="10001"/>
                  </a:ext>
                </a:extLst>
              </a:tr>
              <a:tr h="776287">
                <a:tc>
                  <a:txBody>
                    <a:bodyPr/>
                    <a:lstStyle/>
                    <a:p>
                      <a:r>
                        <a:rPr lang="nl-NL" sz="1800" dirty="0" err="1">
                          <a:highlight>
                            <a:srgbClr val="FFFF00"/>
                          </a:highlight>
                        </a:rPr>
                        <a:t>Verbal</a:t>
                      </a:r>
                      <a:r>
                        <a:rPr lang="nl-NL" sz="1800" dirty="0">
                          <a:highlight>
                            <a:srgbClr val="FFFF00"/>
                          </a:highlight>
                        </a:rPr>
                        <a:t> </a:t>
                      </a:r>
                      <a:endParaRPr lang="nl-NL" sz="1800" b="1" dirty="0">
                        <a:highlight>
                          <a:srgbClr val="FFFF00"/>
                        </a:highlight>
                      </a:endParaRPr>
                    </a:p>
                  </a:txBody>
                  <a:tcPr marL="77629" marR="77629" marT="38814" marB="38814" anchor="ctr">
                    <a:solidFill>
                      <a:schemeClr val="accent6">
                        <a:lumMod val="20000"/>
                        <a:lumOff val="80000"/>
                      </a:schemeClr>
                    </a:solidFill>
                  </a:tcPr>
                </a:tc>
                <a:tc>
                  <a:txBody>
                    <a:bodyPr/>
                    <a:lstStyle/>
                    <a:p>
                      <a:r>
                        <a:rPr lang="nl-NL" sz="1800"/>
                        <a:t>De zorgvrager wordt duidelijk aangesproken </a:t>
                      </a:r>
                      <a:endParaRPr lang="nl-NL" sz="1800" dirty="0"/>
                    </a:p>
                  </a:txBody>
                  <a:tcPr marL="77629" marR="77629" marT="38814" marB="38814" anchor="ctr">
                    <a:solidFill>
                      <a:schemeClr val="accent6">
                        <a:lumMod val="20000"/>
                        <a:lumOff val="80000"/>
                      </a:schemeClr>
                    </a:solidFill>
                  </a:tcPr>
                </a:tc>
                <a:tc>
                  <a:txBody>
                    <a:bodyPr/>
                    <a:lstStyle/>
                    <a:p>
                      <a:r>
                        <a:rPr lang="nl-NL" sz="1800" dirty="0"/>
                        <a:t>De zorgvrager opent de ogen als hij wordt aangesproken </a:t>
                      </a:r>
                    </a:p>
                  </a:txBody>
                  <a:tcPr marL="77629" marR="77629" marT="38814" marB="38814" anchor="ctr">
                    <a:solidFill>
                      <a:schemeClr val="accent6">
                        <a:lumMod val="20000"/>
                        <a:lumOff val="80000"/>
                      </a:schemeClr>
                    </a:solidFill>
                  </a:tcPr>
                </a:tc>
                <a:extLst>
                  <a:ext uri="{0D108BD9-81ED-4DB2-BD59-A6C34878D82A}">
                    <a16:rowId xmlns:a16="http://schemas.microsoft.com/office/drawing/2014/main" val="10002"/>
                  </a:ext>
                </a:extLst>
              </a:tr>
              <a:tr h="1242060">
                <a:tc>
                  <a:txBody>
                    <a:bodyPr/>
                    <a:lstStyle/>
                    <a:p>
                      <a:r>
                        <a:rPr lang="nl-NL" sz="1800" dirty="0" err="1">
                          <a:highlight>
                            <a:srgbClr val="FFFF00"/>
                          </a:highlight>
                        </a:rPr>
                        <a:t>Pain</a:t>
                      </a:r>
                      <a:r>
                        <a:rPr lang="nl-NL" sz="1800" dirty="0">
                          <a:highlight>
                            <a:srgbClr val="FFFF00"/>
                          </a:highlight>
                        </a:rPr>
                        <a:t> </a:t>
                      </a:r>
                      <a:endParaRPr lang="nl-NL" sz="1800" b="1" dirty="0">
                        <a:highlight>
                          <a:srgbClr val="FFFF00"/>
                        </a:highlight>
                      </a:endParaRPr>
                    </a:p>
                  </a:txBody>
                  <a:tcPr marL="77629" marR="77629" marT="38814" marB="38814" anchor="ctr">
                    <a:solidFill>
                      <a:schemeClr val="accent6">
                        <a:lumMod val="20000"/>
                        <a:lumOff val="80000"/>
                      </a:schemeClr>
                    </a:solidFill>
                  </a:tcPr>
                </a:tc>
                <a:tc>
                  <a:txBody>
                    <a:bodyPr/>
                    <a:lstStyle/>
                    <a:p>
                      <a:r>
                        <a:rPr lang="nl-NL" sz="1800"/>
                        <a:t>Er wordt geschud of een pijnprikkel toegediend </a:t>
                      </a:r>
                    </a:p>
                  </a:txBody>
                  <a:tcPr marL="77629" marR="77629" marT="38814" marB="38814" anchor="ctr">
                    <a:solidFill>
                      <a:schemeClr val="accent6">
                        <a:lumMod val="20000"/>
                        <a:lumOff val="80000"/>
                      </a:schemeClr>
                    </a:solidFill>
                  </a:tcPr>
                </a:tc>
                <a:tc>
                  <a:txBody>
                    <a:bodyPr/>
                    <a:lstStyle/>
                    <a:p>
                      <a:r>
                        <a:rPr lang="nl-NL" sz="1800"/>
                        <a:t>De zorgvrager reageert op de pijn door de plaats van pijn op te zoeken, te bewegen, terug te trekken of te kreunen </a:t>
                      </a:r>
                      <a:endParaRPr lang="nl-NL" sz="1800" dirty="0"/>
                    </a:p>
                  </a:txBody>
                  <a:tcPr marL="77629" marR="77629" marT="38814" marB="38814" anchor="ctr">
                    <a:solidFill>
                      <a:schemeClr val="accent6">
                        <a:lumMod val="20000"/>
                        <a:lumOff val="80000"/>
                      </a:schemeClr>
                    </a:solidFill>
                  </a:tcPr>
                </a:tc>
                <a:extLst>
                  <a:ext uri="{0D108BD9-81ED-4DB2-BD59-A6C34878D82A}">
                    <a16:rowId xmlns:a16="http://schemas.microsoft.com/office/drawing/2014/main" val="10003"/>
                  </a:ext>
                </a:extLst>
              </a:tr>
              <a:tr h="776287">
                <a:tc>
                  <a:txBody>
                    <a:bodyPr/>
                    <a:lstStyle/>
                    <a:p>
                      <a:r>
                        <a:rPr lang="nl-NL" sz="1800" dirty="0" err="1">
                          <a:highlight>
                            <a:srgbClr val="FFFF00"/>
                          </a:highlight>
                        </a:rPr>
                        <a:t>Unresponsive</a:t>
                      </a:r>
                      <a:r>
                        <a:rPr lang="nl-NL" sz="1800" dirty="0">
                          <a:highlight>
                            <a:srgbClr val="FFFF00"/>
                          </a:highlight>
                        </a:rPr>
                        <a:t> </a:t>
                      </a:r>
                      <a:endParaRPr lang="nl-NL" sz="1800" b="1" dirty="0">
                        <a:highlight>
                          <a:srgbClr val="FFFF00"/>
                        </a:highlight>
                      </a:endParaRPr>
                    </a:p>
                  </a:txBody>
                  <a:tcPr marL="77629" marR="77629" marT="38814" marB="38814" anchor="ctr">
                    <a:solidFill>
                      <a:schemeClr val="accent6">
                        <a:lumMod val="20000"/>
                        <a:lumOff val="80000"/>
                      </a:schemeClr>
                    </a:solidFill>
                  </a:tcPr>
                </a:tc>
                <a:tc>
                  <a:txBody>
                    <a:bodyPr/>
                    <a:lstStyle/>
                    <a:p>
                      <a:r>
                        <a:rPr lang="nl-NL" sz="1800"/>
                        <a:t>Er wordt aangesproken en een pijnprikkel toegediend </a:t>
                      </a:r>
                    </a:p>
                  </a:txBody>
                  <a:tcPr marL="77629" marR="77629" marT="38814" marB="38814" anchor="ctr">
                    <a:solidFill>
                      <a:schemeClr val="accent6">
                        <a:lumMod val="20000"/>
                        <a:lumOff val="80000"/>
                      </a:schemeClr>
                    </a:solidFill>
                  </a:tcPr>
                </a:tc>
                <a:tc>
                  <a:txBody>
                    <a:bodyPr/>
                    <a:lstStyle/>
                    <a:p>
                      <a:r>
                        <a:rPr lang="nl-NL" sz="1800" dirty="0"/>
                        <a:t>Er is geen reactie op de toegediende prikkels </a:t>
                      </a:r>
                    </a:p>
                  </a:txBody>
                  <a:tcPr marL="77629" marR="77629" marT="38814" marB="38814"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958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Andere redeneerhulpen: het </a:t>
            </a:r>
            <a:r>
              <a:rPr lang="nl-NL" b="1" dirty="0">
                <a:solidFill>
                  <a:srgbClr val="FF0000"/>
                </a:solidFill>
              </a:rPr>
              <a:t>VALTIS</a:t>
            </a:r>
            <a:r>
              <a:rPr lang="nl-NL" dirty="0">
                <a:solidFill>
                  <a:srgbClr val="FF0000"/>
                </a:solidFill>
              </a:rPr>
              <a:t>-MODEL</a:t>
            </a:r>
          </a:p>
        </p:txBody>
      </p:sp>
      <p:sp>
        <p:nvSpPr>
          <p:cNvPr id="3" name="Tijdelijke aanduiding voor inhoud 2"/>
          <p:cNvSpPr>
            <a:spLocks noGrp="1"/>
          </p:cNvSpPr>
          <p:nvPr>
            <p:ph idx="1"/>
          </p:nvPr>
        </p:nvSpPr>
        <p:spPr/>
        <p:txBody>
          <a:bodyPr/>
          <a:lstStyle/>
          <a:p>
            <a:pPr marL="0" indent="0">
              <a:buNone/>
            </a:pPr>
            <a:r>
              <a:rPr lang="nl-NL" dirty="0"/>
              <a:t>Dit model is heel geschikt om een situatie te analyseren waarin een zorgvrager </a:t>
            </a:r>
            <a:r>
              <a:rPr lang="nl-NL" u="sng" dirty="0"/>
              <a:t>plotseling </a:t>
            </a:r>
            <a:r>
              <a:rPr lang="nl-NL" u="sng" dirty="0">
                <a:highlight>
                  <a:srgbClr val="FFFF00"/>
                </a:highlight>
              </a:rPr>
              <a:t>nieuwe</a:t>
            </a:r>
            <a:r>
              <a:rPr lang="nl-NL" u="sng" dirty="0"/>
              <a:t> klachten </a:t>
            </a:r>
            <a:r>
              <a:rPr lang="nl-NL" dirty="0"/>
              <a:t>aangeeft. Het is een methode om de klachten heel goed te specificeren.</a:t>
            </a:r>
          </a:p>
          <a:p>
            <a:r>
              <a:rPr lang="nl-NL" dirty="0">
                <a:highlight>
                  <a:srgbClr val="FFFF00"/>
                </a:highlight>
              </a:rPr>
              <a:t>V</a:t>
            </a:r>
            <a:r>
              <a:rPr lang="nl-NL" dirty="0"/>
              <a:t>	= voorgeschiedenis</a:t>
            </a:r>
          </a:p>
          <a:p>
            <a:r>
              <a:rPr lang="nl-NL" dirty="0">
                <a:highlight>
                  <a:srgbClr val="FFFF00"/>
                </a:highlight>
              </a:rPr>
              <a:t>A</a:t>
            </a:r>
            <a:r>
              <a:rPr lang="nl-NL" dirty="0"/>
              <a:t>	= aard van de klacht</a:t>
            </a:r>
          </a:p>
          <a:p>
            <a:r>
              <a:rPr lang="nl-NL" dirty="0">
                <a:highlight>
                  <a:srgbClr val="FFFF00"/>
                </a:highlight>
              </a:rPr>
              <a:t>L</a:t>
            </a:r>
            <a:r>
              <a:rPr lang="nl-NL" dirty="0"/>
              <a:t>	= lokalisatie</a:t>
            </a:r>
          </a:p>
          <a:p>
            <a:r>
              <a:rPr lang="nl-NL" dirty="0">
                <a:highlight>
                  <a:srgbClr val="FFFF00"/>
                </a:highlight>
              </a:rPr>
              <a:t>T</a:t>
            </a:r>
            <a:r>
              <a:rPr lang="nl-NL" dirty="0"/>
              <a:t>	= tijd</a:t>
            </a:r>
          </a:p>
          <a:p>
            <a:r>
              <a:rPr lang="nl-NL" dirty="0">
                <a:highlight>
                  <a:srgbClr val="FFFF00"/>
                </a:highlight>
              </a:rPr>
              <a:t>I</a:t>
            </a:r>
            <a:r>
              <a:rPr lang="nl-NL" dirty="0"/>
              <a:t>	= intensiteit</a:t>
            </a:r>
          </a:p>
          <a:p>
            <a:r>
              <a:rPr lang="nl-NL" dirty="0">
                <a:highlight>
                  <a:srgbClr val="FFFF00"/>
                </a:highlight>
              </a:rPr>
              <a:t>S</a:t>
            </a:r>
            <a:r>
              <a:rPr lang="nl-NL" dirty="0"/>
              <a:t>	= samenhang</a:t>
            </a:r>
          </a:p>
        </p:txBody>
      </p:sp>
    </p:spTree>
    <p:extLst>
      <p:ext uri="{BB962C8B-B14F-4D97-AF65-F5344CB8AC3E}">
        <p14:creationId xmlns:p14="http://schemas.microsoft.com/office/powerpoint/2010/main" val="5611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solidFill>
                  <a:srgbClr val="FF0000"/>
                </a:solidFill>
              </a:rPr>
              <a:t>Casus - VALTIS</a:t>
            </a:r>
          </a:p>
        </p:txBody>
      </p:sp>
      <p:sp>
        <p:nvSpPr>
          <p:cNvPr id="3" name="Tijdelijke aanduiding voor inhoud 2"/>
          <p:cNvSpPr>
            <a:spLocks noGrp="1"/>
          </p:cNvSpPr>
          <p:nvPr>
            <p:ph idx="1"/>
          </p:nvPr>
        </p:nvSpPr>
        <p:spPr/>
        <p:txBody>
          <a:bodyPr/>
          <a:lstStyle/>
          <a:p>
            <a:r>
              <a:rPr lang="nl-NL" dirty="0"/>
              <a:t>Mevrouw S. is gisteravond opgenomen op de afdeling orthopedie. Ze is vandaag geopereerd en heeft een nieuwe heup gekregen. Het is de bedoeling dat ze binnen een paar dagen weer naar huis gaat. Vandaag is ze al begonnen met revalideren. Jij hebt avonddienst en brengt mevr. S. die wat stilletjes in haar bed voor zich uit zit te staren. Ze vertelt jou flink pijn op de borst te hebben. </a:t>
            </a:r>
          </a:p>
          <a:p>
            <a:r>
              <a:rPr lang="nl-NL" dirty="0"/>
              <a:t>Je bent alert en besluit a.d.h.v. het VALTIS-model de pijn op de borst in beeld te brengen.</a:t>
            </a:r>
          </a:p>
        </p:txBody>
      </p:sp>
    </p:spTree>
    <p:extLst>
      <p:ext uri="{BB962C8B-B14F-4D97-AF65-F5344CB8AC3E}">
        <p14:creationId xmlns:p14="http://schemas.microsoft.com/office/powerpoint/2010/main" val="186990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a:t>
            </a:r>
            <a:endParaRPr lang="nl-NL" dirty="0"/>
          </a:p>
        </p:txBody>
      </p:sp>
      <p:sp>
        <p:nvSpPr>
          <p:cNvPr id="3" name="Tijdelijke aanduiding voor inhoud 2"/>
          <p:cNvSpPr>
            <a:spLocks noGrp="1"/>
          </p:cNvSpPr>
          <p:nvPr>
            <p:ph idx="1"/>
          </p:nvPr>
        </p:nvSpPr>
        <p:spPr/>
        <p:txBody>
          <a:bodyPr/>
          <a:lstStyle/>
          <a:p>
            <a:r>
              <a:rPr lang="nl-NL" dirty="0" smtClean="0"/>
              <a:t>De student kan vertellen wat klinisch redeneren inhoudt</a:t>
            </a:r>
          </a:p>
          <a:p>
            <a:endParaRPr lang="nl-NL" dirty="0"/>
          </a:p>
        </p:txBody>
      </p:sp>
    </p:spTree>
    <p:extLst>
      <p:ext uri="{BB962C8B-B14F-4D97-AF65-F5344CB8AC3E}">
        <p14:creationId xmlns:p14="http://schemas.microsoft.com/office/powerpoint/2010/main" val="374180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Stel de juiste vragen a.d.h.v. het </a:t>
            </a:r>
            <a:r>
              <a:rPr lang="nl-NL" b="1" dirty="0">
                <a:solidFill>
                  <a:srgbClr val="FF0000"/>
                </a:solidFill>
              </a:rPr>
              <a:t>VALTIS</a:t>
            </a:r>
            <a:r>
              <a:rPr lang="nl-NL" dirty="0">
                <a:solidFill>
                  <a:srgbClr val="FF0000"/>
                </a:solidFill>
              </a:rPr>
              <a:t>-model</a:t>
            </a:r>
          </a:p>
        </p:txBody>
      </p:sp>
      <p:sp>
        <p:nvSpPr>
          <p:cNvPr id="3" name="Tijdelijke aanduiding voor inhoud 2"/>
          <p:cNvSpPr>
            <a:spLocks noGrp="1"/>
          </p:cNvSpPr>
          <p:nvPr>
            <p:ph sz="half" idx="1"/>
          </p:nvPr>
        </p:nvSpPr>
        <p:spPr/>
        <p:txBody>
          <a:bodyPr/>
          <a:lstStyle/>
          <a:p>
            <a:r>
              <a:rPr lang="nl-NL" dirty="0"/>
              <a:t>V	= voorgeschiedenis</a:t>
            </a:r>
            <a:br>
              <a:rPr lang="nl-NL" dirty="0"/>
            </a:br>
            <a:endParaRPr lang="nl-NL" dirty="0"/>
          </a:p>
          <a:p>
            <a:r>
              <a:rPr lang="nl-NL" dirty="0"/>
              <a:t>A	= aard van de klacht</a:t>
            </a:r>
            <a:br>
              <a:rPr lang="nl-NL" dirty="0"/>
            </a:br>
            <a:endParaRPr lang="nl-NL" dirty="0"/>
          </a:p>
          <a:p>
            <a:r>
              <a:rPr lang="nl-NL" dirty="0"/>
              <a:t>L	= lokalisatie</a:t>
            </a:r>
            <a:br>
              <a:rPr lang="nl-NL" dirty="0"/>
            </a:br>
            <a:endParaRPr lang="nl-NL" dirty="0"/>
          </a:p>
          <a:p>
            <a:r>
              <a:rPr lang="nl-NL" dirty="0"/>
              <a:t>T	= tijd	</a:t>
            </a:r>
          </a:p>
          <a:p>
            <a:r>
              <a:rPr lang="nl-NL" dirty="0"/>
              <a:t>I	= intensiteit</a:t>
            </a:r>
          </a:p>
          <a:p>
            <a:r>
              <a:rPr lang="nl-NL" dirty="0"/>
              <a:t>S	= samenhang</a:t>
            </a:r>
          </a:p>
        </p:txBody>
      </p:sp>
      <p:sp>
        <p:nvSpPr>
          <p:cNvPr id="4" name="Tijdelijke aanduiding voor inhoud 3"/>
          <p:cNvSpPr>
            <a:spLocks noGrp="1"/>
          </p:cNvSpPr>
          <p:nvPr>
            <p:ph sz="half" idx="2"/>
          </p:nvPr>
        </p:nvSpPr>
        <p:spPr/>
        <p:txBody>
          <a:bodyPr/>
          <a:lstStyle/>
          <a:p>
            <a:r>
              <a:rPr lang="nl-NL" dirty="0"/>
              <a:t>Bent u bekend met dit soort klachten?</a:t>
            </a:r>
          </a:p>
          <a:p>
            <a:r>
              <a:rPr lang="nl-NL" dirty="0"/>
              <a:t>Kunt u de pijn zo goed mogelijk beschrijven?</a:t>
            </a:r>
          </a:p>
          <a:p>
            <a:r>
              <a:rPr lang="nl-NL" dirty="0"/>
              <a:t>Kunt u aanwijzen waar u de pijn voelt?</a:t>
            </a:r>
          </a:p>
          <a:p>
            <a:r>
              <a:rPr lang="nl-NL" dirty="0"/>
              <a:t>Wanneer is de pijn begonnen?</a:t>
            </a:r>
          </a:p>
          <a:p>
            <a:r>
              <a:rPr lang="nl-NL" dirty="0"/>
              <a:t>Welk cijfer geeft u de pijn?</a:t>
            </a:r>
          </a:p>
          <a:p>
            <a:r>
              <a:rPr lang="nl-NL" dirty="0"/>
              <a:t>Kunt u de pijn verklaren?	</a:t>
            </a:r>
          </a:p>
        </p:txBody>
      </p:sp>
    </p:spTree>
    <p:extLst>
      <p:ext uri="{BB962C8B-B14F-4D97-AF65-F5344CB8AC3E}">
        <p14:creationId xmlns:p14="http://schemas.microsoft.com/office/powerpoint/2010/main" val="8982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227" y="500062"/>
            <a:ext cx="10515600" cy="1325563"/>
          </a:xfrm>
        </p:spPr>
        <p:txBody>
          <a:bodyPr/>
          <a:lstStyle/>
          <a:p>
            <a:r>
              <a:rPr lang="nl-NL" dirty="0">
                <a:solidFill>
                  <a:srgbClr val="FF0000"/>
                </a:solidFill>
              </a:rPr>
              <a:t>Nog een redeneermodel: de </a:t>
            </a:r>
            <a:r>
              <a:rPr lang="nl-NL" b="1" dirty="0">
                <a:solidFill>
                  <a:srgbClr val="FF0000"/>
                </a:solidFill>
              </a:rPr>
              <a:t>AMVIL</a:t>
            </a:r>
            <a:r>
              <a:rPr lang="nl-NL" dirty="0">
                <a:solidFill>
                  <a:srgbClr val="FF0000"/>
                </a:solidFill>
              </a:rPr>
              <a:t>-methode</a:t>
            </a:r>
          </a:p>
        </p:txBody>
      </p:sp>
      <p:sp>
        <p:nvSpPr>
          <p:cNvPr id="3" name="Tijdelijke aanduiding voor inhoud 2"/>
          <p:cNvSpPr>
            <a:spLocks noGrp="1"/>
          </p:cNvSpPr>
          <p:nvPr>
            <p:ph idx="1"/>
          </p:nvPr>
        </p:nvSpPr>
        <p:spPr>
          <a:xfrm>
            <a:off x="829811" y="1761688"/>
            <a:ext cx="10515600" cy="4750835"/>
          </a:xfrm>
        </p:spPr>
        <p:txBody>
          <a:bodyPr>
            <a:normAutofit fontScale="92500" lnSpcReduction="10000"/>
          </a:bodyPr>
          <a:lstStyle/>
          <a:p>
            <a:pPr marL="0" indent="0">
              <a:buNone/>
            </a:pPr>
            <a:r>
              <a:rPr lang="nl-NL" dirty="0"/>
              <a:t>Als je vermoedt dat een zorgvrager een </a:t>
            </a:r>
            <a:r>
              <a:rPr lang="nl-NL" u="sng" dirty="0">
                <a:highlight>
                  <a:srgbClr val="FFFF00"/>
                </a:highlight>
              </a:rPr>
              <a:t>allergische reactie</a:t>
            </a:r>
            <a:r>
              <a:rPr lang="nl-NL" dirty="0"/>
              <a:t> heeft kan de AMVIL-methode je helpen de situatie goed in beeld te brengen.</a:t>
            </a:r>
          </a:p>
          <a:p>
            <a:pPr marL="0" indent="0">
              <a:buNone/>
            </a:pPr>
            <a:endParaRPr lang="nl-NL" sz="1000" dirty="0"/>
          </a:p>
          <a:p>
            <a:pPr marL="0" indent="0">
              <a:buNone/>
            </a:pPr>
            <a:r>
              <a:rPr lang="nl-NL" dirty="0"/>
              <a:t>Snel en adequaat handelen kan een vereiste zijn als de allergie levensbedreigend is.</a:t>
            </a:r>
          </a:p>
          <a:p>
            <a:pPr marL="0" indent="0">
              <a:buNone/>
            </a:pPr>
            <a:endParaRPr lang="nl-NL" dirty="0"/>
          </a:p>
          <a:p>
            <a:r>
              <a:rPr lang="nl-NL" dirty="0">
                <a:highlight>
                  <a:srgbClr val="FFFF00"/>
                </a:highlight>
              </a:rPr>
              <a:t>A</a:t>
            </a:r>
            <a:r>
              <a:rPr lang="nl-NL" dirty="0"/>
              <a:t>	= allergie</a:t>
            </a:r>
          </a:p>
          <a:p>
            <a:r>
              <a:rPr lang="nl-NL" dirty="0">
                <a:highlight>
                  <a:srgbClr val="FFFF00"/>
                </a:highlight>
              </a:rPr>
              <a:t>M</a:t>
            </a:r>
            <a:r>
              <a:rPr lang="nl-NL" dirty="0"/>
              <a:t>	= medicatie</a:t>
            </a:r>
          </a:p>
          <a:p>
            <a:r>
              <a:rPr lang="nl-NL" dirty="0">
                <a:highlight>
                  <a:srgbClr val="FFFF00"/>
                </a:highlight>
              </a:rPr>
              <a:t>V</a:t>
            </a:r>
            <a:r>
              <a:rPr lang="nl-NL" dirty="0"/>
              <a:t>	= voorgeschiedenis</a:t>
            </a:r>
          </a:p>
          <a:p>
            <a:r>
              <a:rPr lang="nl-NL" dirty="0">
                <a:highlight>
                  <a:srgbClr val="FFFF00"/>
                </a:highlight>
              </a:rPr>
              <a:t>I</a:t>
            </a:r>
            <a:r>
              <a:rPr lang="nl-NL" dirty="0"/>
              <a:t>	= incident</a:t>
            </a:r>
          </a:p>
          <a:p>
            <a:r>
              <a:rPr lang="nl-NL" dirty="0">
                <a:highlight>
                  <a:srgbClr val="FFFF00"/>
                </a:highlight>
              </a:rPr>
              <a:t>L</a:t>
            </a:r>
            <a:r>
              <a:rPr lang="nl-NL" dirty="0"/>
              <a:t>	= laatste maaltijd.</a:t>
            </a:r>
          </a:p>
        </p:txBody>
      </p:sp>
    </p:spTree>
    <p:extLst>
      <p:ext uri="{BB962C8B-B14F-4D97-AF65-F5344CB8AC3E}">
        <p14:creationId xmlns:p14="http://schemas.microsoft.com/office/powerpoint/2010/main" val="362530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solidFill>
                  <a:srgbClr val="FF0000"/>
                </a:solidFill>
              </a:rPr>
              <a:t>Casus - AMVIL</a:t>
            </a:r>
          </a:p>
        </p:txBody>
      </p:sp>
      <p:sp>
        <p:nvSpPr>
          <p:cNvPr id="3" name="Tijdelijke aanduiding voor inhoud 2"/>
          <p:cNvSpPr>
            <a:spLocks noGrp="1"/>
          </p:cNvSpPr>
          <p:nvPr>
            <p:ph idx="1"/>
          </p:nvPr>
        </p:nvSpPr>
        <p:spPr/>
        <p:txBody>
          <a:bodyPr/>
          <a:lstStyle/>
          <a:p>
            <a:r>
              <a:rPr lang="nl-NL" dirty="0"/>
              <a:t>Dhr. K. dementerend heeft een pneumonie. Het gaat al een stuk beter met hem als twee oud buurtgenoten op bezoek komen. Ze hebben wat lekkers meegebracht uit het winkeltje om hem te verrassen.</a:t>
            </a:r>
          </a:p>
          <a:p>
            <a:r>
              <a:rPr lang="nl-NL" dirty="0"/>
              <a:t>Nadat het bezoek is vertrokken kom jij de kamer op. Je ziet meteen dat er iets aan de hand is als je dhr. K. in bed ziet liggen. Hij heeft een wat gezwollen gezicht, rode vlekken in zijn hals en op de armen en hij ademt hoorbaar moeizaam. </a:t>
            </a:r>
          </a:p>
        </p:txBody>
      </p:sp>
    </p:spTree>
    <p:extLst>
      <p:ext uri="{BB962C8B-B14F-4D97-AF65-F5344CB8AC3E}">
        <p14:creationId xmlns:p14="http://schemas.microsoft.com/office/powerpoint/2010/main" val="390252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32222" cy="1325563"/>
          </a:xfrm>
        </p:spPr>
        <p:txBody>
          <a:bodyPr/>
          <a:lstStyle/>
          <a:p>
            <a:r>
              <a:rPr lang="nl-NL" dirty="0">
                <a:solidFill>
                  <a:srgbClr val="FF0000"/>
                </a:solidFill>
              </a:rPr>
              <a:t>Stel de juiste vragen a.d.h.v. de </a:t>
            </a:r>
            <a:r>
              <a:rPr lang="nl-NL" b="1" dirty="0">
                <a:solidFill>
                  <a:srgbClr val="FF0000"/>
                </a:solidFill>
              </a:rPr>
              <a:t>AMVIL</a:t>
            </a:r>
            <a:r>
              <a:rPr lang="nl-NL" dirty="0">
                <a:solidFill>
                  <a:srgbClr val="FF0000"/>
                </a:solidFill>
              </a:rPr>
              <a:t>-methode</a:t>
            </a:r>
          </a:p>
        </p:txBody>
      </p:sp>
      <p:sp>
        <p:nvSpPr>
          <p:cNvPr id="3" name="Tijdelijke aanduiding voor inhoud 2"/>
          <p:cNvSpPr>
            <a:spLocks noGrp="1"/>
          </p:cNvSpPr>
          <p:nvPr>
            <p:ph sz="half" idx="1"/>
          </p:nvPr>
        </p:nvSpPr>
        <p:spPr/>
        <p:txBody>
          <a:bodyPr/>
          <a:lstStyle/>
          <a:p>
            <a:r>
              <a:rPr lang="nl-NL" dirty="0"/>
              <a:t>A	= allergie</a:t>
            </a:r>
          </a:p>
          <a:p>
            <a:r>
              <a:rPr lang="nl-NL" dirty="0"/>
              <a:t>M	= medicatie</a:t>
            </a:r>
          </a:p>
          <a:p>
            <a:r>
              <a:rPr lang="nl-NL" dirty="0"/>
              <a:t>V 	= voorgeschiedenis</a:t>
            </a:r>
            <a:br>
              <a:rPr lang="nl-NL" dirty="0"/>
            </a:br>
            <a:endParaRPr lang="nl-NL" dirty="0"/>
          </a:p>
          <a:p>
            <a:r>
              <a:rPr lang="nl-NL" dirty="0"/>
              <a:t>I	= incident</a:t>
            </a:r>
            <a:br>
              <a:rPr lang="nl-NL" dirty="0"/>
            </a:br>
            <a:endParaRPr lang="nl-NL" dirty="0"/>
          </a:p>
          <a:p>
            <a:r>
              <a:rPr lang="nl-NL" dirty="0"/>
              <a:t>L	= laatste maaltijd</a:t>
            </a:r>
          </a:p>
        </p:txBody>
      </p:sp>
      <p:sp>
        <p:nvSpPr>
          <p:cNvPr id="4" name="Tijdelijke aanduiding voor inhoud 3"/>
          <p:cNvSpPr>
            <a:spLocks noGrp="1"/>
          </p:cNvSpPr>
          <p:nvPr>
            <p:ph sz="half" idx="2"/>
          </p:nvPr>
        </p:nvSpPr>
        <p:spPr/>
        <p:txBody>
          <a:bodyPr/>
          <a:lstStyle/>
          <a:p>
            <a:r>
              <a:rPr lang="nl-NL" dirty="0"/>
              <a:t>Is dhr. K. bekend met een allergie</a:t>
            </a:r>
          </a:p>
          <a:p>
            <a:r>
              <a:rPr lang="nl-NL" dirty="0"/>
              <a:t>Welke medicatie gebruikt </a:t>
            </a:r>
            <a:r>
              <a:rPr lang="nl-NL" dirty="0" err="1"/>
              <a:t>dhr.K</a:t>
            </a:r>
            <a:r>
              <a:rPr lang="nl-NL" dirty="0"/>
              <a:t>.?</a:t>
            </a:r>
          </a:p>
          <a:p>
            <a:r>
              <a:rPr lang="nl-NL" dirty="0"/>
              <a:t>Heeft dhr. K. eerder allergische reacties gehad?</a:t>
            </a:r>
          </a:p>
          <a:p>
            <a:r>
              <a:rPr lang="nl-NL" dirty="0"/>
              <a:t>Wat is er gebeurd? Iets gegeten? Iets aangeraakt? Etc.</a:t>
            </a:r>
          </a:p>
          <a:p>
            <a:r>
              <a:rPr lang="nl-NL" dirty="0"/>
              <a:t>Wat heeft dhr. K. gegeten?</a:t>
            </a:r>
          </a:p>
        </p:txBody>
      </p:sp>
    </p:spTree>
    <p:extLst>
      <p:ext uri="{BB962C8B-B14F-4D97-AF65-F5344CB8AC3E}">
        <p14:creationId xmlns:p14="http://schemas.microsoft.com/office/powerpoint/2010/main" val="13350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Nog een redeneermodel: het </a:t>
            </a:r>
            <a:r>
              <a:rPr lang="nl-NL" b="1" dirty="0">
                <a:solidFill>
                  <a:srgbClr val="FF0000"/>
                </a:solidFill>
              </a:rPr>
              <a:t>SCEGS</a:t>
            </a:r>
            <a:r>
              <a:rPr lang="nl-NL" dirty="0">
                <a:solidFill>
                  <a:srgbClr val="FF0000"/>
                </a:solidFill>
              </a:rPr>
              <a:t>-model</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Dit model helpt je om de invloed van gezondheidsklachten op het </a:t>
            </a:r>
            <a:r>
              <a:rPr lang="nl-NL" u="sng" dirty="0">
                <a:highlight>
                  <a:srgbClr val="FFFF00"/>
                </a:highlight>
              </a:rPr>
              <a:t>psychosociale vlak</a:t>
            </a:r>
            <a:r>
              <a:rPr lang="nl-NL" dirty="0"/>
              <a:t> in kaart te brengen. Je richt je vragen op de volgende aspecten:</a:t>
            </a:r>
          </a:p>
          <a:p>
            <a:pPr marL="0" indent="0">
              <a:buNone/>
            </a:pPr>
            <a:endParaRPr lang="nl-NL" dirty="0"/>
          </a:p>
          <a:p>
            <a:r>
              <a:rPr lang="nl-NL" dirty="0">
                <a:highlight>
                  <a:srgbClr val="FFFF00"/>
                </a:highlight>
              </a:rPr>
              <a:t>S</a:t>
            </a:r>
            <a:r>
              <a:rPr lang="nl-NL" dirty="0"/>
              <a:t>	= signalen (gemeten door de VP = objectief) en symptomen 	      	   (klachten zorgvrager = subjectief)</a:t>
            </a:r>
          </a:p>
          <a:p>
            <a:r>
              <a:rPr lang="nl-NL" dirty="0">
                <a:highlight>
                  <a:srgbClr val="FFFF00"/>
                </a:highlight>
              </a:rPr>
              <a:t>C</a:t>
            </a:r>
            <a:r>
              <a:rPr lang="nl-NL" dirty="0"/>
              <a:t>	= cognitieve functies</a:t>
            </a:r>
          </a:p>
          <a:p>
            <a:r>
              <a:rPr lang="nl-NL" dirty="0">
                <a:highlight>
                  <a:srgbClr val="FFFF00"/>
                </a:highlight>
              </a:rPr>
              <a:t>E</a:t>
            </a:r>
            <a:r>
              <a:rPr lang="nl-NL" dirty="0"/>
              <a:t>	= emoties</a:t>
            </a:r>
          </a:p>
          <a:p>
            <a:r>
              <a:rPr lang="nl-NL" dirty="0">
                <a:highlight>
                  <a:srgbClr val="FFFF00"/>
                </a:highlight>
              </a:rPr>
              <a:t>G</a:t>
            </a:r>
            <a:r>
              <a:rPr lang="nl-NL" dirty="0"/>
              <a:t>	= gedrag</a:t>
            </a:r>
          </a:p>
          <a:p>
            <a:r>
              <a:rPr lang="nl-NL" dirty="0">
                <a:highlight>
                  <a:srgbClr val="FFFF00"/>
                </a:highlight>
              </a:rPr>
              <a:t>S</a:t>
            </a:r>
            <a:r>
              <a:rPr lang="nl-NL" dirty="0"/>
              <a:t>	= sociaal systeem</a:t>
            </a:r>
          </a:p>
        </p:txBody>
      </p:sp>
    </p:spTree>
    <p:extLst>
      <p:ext uri="{BB962C8B-B14F-4D97-AF65-F5344CB8AC3E}">
        <p14:creationId xmlns:p14="http://schemas.microsoft.com/office/powerpoint/2010/main" val="113821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Risicofactoren (= determinanten) voor kwetsbaarheid</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167969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5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solidFill>
                  <a:srgbClr val="FF0000"/>
                </a:solidFill>
              </a:rPr>
              <a:t>Casus - SCEGS</a:t>
            </a:r>
          </a:p>
        </p:txBody>
      </p:sp>
      <p:sp>
        <p:nvSpPr>
          <p:cNvPr id="3" name="Tijdelijke aanduiding voor inhoud 2"/>
          <p:cNvSpPr>
            <a:spLocks noGrp="1"/>
          </p:cNvSpPr>
          <p:nvPr>
            <p:ph idx="1"/>
          </p:nvPr>
        </p:nvSpPr>
        <p:spPr/>
        <p:txBody>
          <a:bodyPr/>
          <a:lstStyle/>
          <a:p>
            <a:r>
              <a:rPr lang="nl-NL" dirty="0"/>
              <a:t>2 dagen geleden is Anja (32) opgenomen op de afdeling Interne Geneeskunde. Ze had bij opname hevige buikpijn. Ze had de laatste weken vaker buikpijn, maar niet zo erg als nu. Daarbij heeft ze veel last van diarree. Een echo van de buik, een CT scan, röntgenfoto’s en zelf een </a:t>
            </a:r>
            <a:r>
              <a:rPr lang="nl-NL" dirty="0" err="1"/>
              <a:t>coloscopie</a:t>
            </a:r>
            <a:r>
              <a:rPr lang="nl-NL" dirty="0"/>
              <a:t> hebben niets laten zien. De pijn komt in aanvallen waarbij ze het dan uitgilt van de pijn.</a:t>
            </a:r>
          </a:p>
          <a:p>
            <a:pPr marL="0" indent="0">
              <a:buNone/>
            </a:pPr>
            <a:endParaRPr lang="nl-NL" dirty="0"/>
          </a:p>
          <a:p>
            <a:r>
              <a:rPr lang="nl-NL" dirty="0"/>
              <a:t>Jij hebt avond dienst. Je hebt een duidelijke visie op gezondheid en ziekte. Je probeert zorgvragers altijd te zien als eenheid van lichamelijke, psychische en sociale aspecten die elkaar beïnvloeden</a:t>
            </a:r>
          </a:p>
          <a:p>
            <a:endParaRPr lang="nl-NL" dirty="0"/>
          </a:p>
        </p:txBody>
      </p:sp>
    </p:spTree>
    <p:extLst>
      <p:ext uri="{BB962C8B-B14F-4D97-AF65-F5344CB8AC3E}">
        <p14:creationId xmlns:p14="http://schemas.microsoft.com/office/powerpoint/2010/main" val="183834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255" y="390292"/>
            <a:ext cx="11116112" cy="1325563"/>
          </a:xfrm>
        </p:spPr>
        <p:txBody>
          <a:bodyPr/>
          <a:lstStyle/>
          <a:p>
            <a:r>
              <a:rPr lang="nl-NL" dirty="0">
                <a:solidFill>
                  <a:srgbClr val="FF0000"/>
                </a:solidFill>
              </a:rPr>
              <a:t>Stel de juiste vragen a.d.h.v. het </a:t>
            </a:r>
            <a:r>
              <a:rPr lang="nl-NL" b="1" dirty="0">
                <a:solidFill>
                  <a:srgbClr val="FF0000"/>
                </a:solidFill>
              </a:rPr>
              <a:t>SCEGS-</a:t>
            </a:r>
            <a:r>
              <a:rPr lang="nl-NL" dirty="0">
                <a:solidFill>
                  <a:srgbClr val="FF0000"/>
                </a:solidFill>
              </a:rPr>
              <a:t>model</a:t>
            </a:r>
          </a:p>
        </p:txBody>
      </p:sp>
      <p:sp>
        <p:nvSpPr>
          <p:cNvPr id="3" name="Tijdelijke aanduiding voor inhoud 2"/>
          <p:cNvSpPr>
            <a:spLocks noGrp="1"/>
          </p:cNvSpPr>
          <p:nvPr>
            <p:ph sz="half" idx="1"/>
          </p:nvPr>
        </p:nvSpPr>
        <p:spPr/>
        <p:txBody>
          <a:bodyPr>
            <a:normAutofit fontScale="92500" lnSpcReduction="10000"/>
          </a:bodyPr>
          <a:lstStyle/>
          <a:p>
            <a:r>
              <a:rPr lang="nl-NL" dirty="0"/>
              <a:t>S	= signalen en klachten</a:t>
            </a:r>
            <a:br>
              <a:rPr lang="nl-NL" dirty="0"/>
            </a:br>
            <a:endParaRPr lang="nl-NL" dirty="0"/>
          </a:p>
          <a:p>
            <a:r>
              <a:rPr lang="nl-NL" dirty="0"/>
              <a:t>C	= cognitief</a:t>
            </a:r>
            <a:br>
              <a:rPr lang="nl-NL" dirty="0"/>
            </a:br>
            <a:endParaRPr lang="nl-NL" dirty="0"/>
          </a:p>
          <a:p>
            <a:r>
              <a:rPr lang="nl-NL" dirty="0"/>
              <a:t>E	= emoties</a:t>
            </a:r>
            <a:br>
              <a:rPr lang="nl-NL" dirty="0"/>
            </a:br>
            <a:endParaRPr lang="nl-NL" dirty="0"/>
          </a:p>
          <a:p>
            <a:r>
              <a:rPr lang="nl-NL" dirty="0"/>
              <a:t>G	= gedrag</a:t>
            </a:r>
            <a:br>
              <a:rPr lang="nl-NL" dirty="0"/>
            </a:br>
            <a:endParaRPr lang="nl-NL" dirty="0"/>
          </a:p>
          <a:p>
            <a:r>
              <a:rPr lang="nl-NL" dirty="0"/>
              <a:t>S	= sociaal systeem</a:t>
            </a:r>
          </a:p>
          <a:p>
            <a:endParaRPr lang="nl-NL" dirty="0"/>
          </a:p>
        </p:txBody>
      </p:sp>
      <p:sp>
        <p:nvSpPr>
          <p:cNvPr id="4" name="Tijdelijke aanduiding voor inhoud 3"/>
          <p:cNvSpPr>
            <a:spLocks noGrp="1"/>
          </p:cNvSpPr>
          <p:nvPr>
            <p:ph sz="half" idx="2"/>
          </p:nvPr>
        </p:nvSpPr>
        <p:spPr/>
        <p:txBody>
          <a:bodyPr>
            <a:normAutofit fontScale="92500" lnSpcReduction="10000"/>
          </a:bodyPr>
          <a:lstStyle/>
          <a:p>
            <a:r>
              <a:rPr lang="nl-NL" dirty="0"/>
              <a:t>Welke klachten heb je op dit moment?</a:t>
            </a:r>
          </a:p>
          <a:p>
            <a:r>
              <a:rPr lang="nl-NL" dirty="0"/>
              <a:t>Waar denk je zelf aan bij deze klachten?</a:t>
            </a:r>
          </a:p>
          <a:p>
            <a:r>
              <a:rPr lang="nl-NL" dirty="0"/>
              <a:t>Welke gedachten en gevoelens heb je hierbij? Ben je bang?</a:t>
            </a:r>
          </a:p>
          <a:p>
            <a:r>
              <a:rPr lang="nl-NL" dirty="0"/>
              <a:t>Wat heb je gedaan als je de pijnklachten kreeg?</a:t>
            </a:r>
          </a:p>
          <a:p>
            <a:r>
              <a:rPr lang="nl-NL" dirty="0"/>
              <a:t>Welke effecten hebben de pijnklachten op je sociale leven?</a:t>
            </a:r>
            <a:br>
              <a:rPr lang="nl-NL" dirty="0"/>
            </a:br>
            <a:endParaRPr lang="nl-NL" dirty="0"/>
          </a:p>
        </p:txBody>
      </p:sp>
    </p:spTree>
    <p:extLst>
      <p:ext uri="{BB962C8B-B14F-4D97-AF65-F5344CB8AC3E}">
        <p14:creationId xmlns:p14="http://schemas.microsoft.com/office/powerpoint/2010/main" val="32683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Nog een redeneermodel: het </a:t>
            </a:r>
            <a:r>
              <a:rPr lang="nl-NL" b="1" dirty="0">
                <a:solidFill>
                  <a:srgbClr val="FF0000"/>
                </a:solidFill>
              </a:rPr>
              <a:t>FAST</a:t>
            </a:r>
            <a:r>
              <a:rPr lang="nl-NL" dirty="0">
                <a:solidFill>
                  <a:srgbClr val="FF0000"/>
                </a:solidFill>
              </a:rPr>
              <a:t>-model</a:t>
            </a:r>
          </a:p>
        </p:txBody>
      </p:sp>
      <p:sp>
        <p:nvSpPr>
          <p:cNvPr id="3" name="Tijdelijke aanduiding voor inhoud 2"/>
          <p:cNvSpPr>
            <a:spLocks noGrp="1"/>
          </p:cNvSpPr>
          <p:nvPr>
            <p:ph idx="1"/>
          </p:nvPr>
        </p:nvSpPr>
        <p:spPr/>
        <p:txBody>
          <a:bodyPr/>
          <a:lstStyle/>
          <a:p>
            <a:pPr marL="0" indent="0">
              <a:buNone/>
            </a:pPr>
            <a:r>
              <a:rPr lang="nl-NL" dirty="0"/>
              <a:t>Het FAST-model helpt je om snel een </a:t>
            </a:r>
            <a:r>
              <a:rPr lang="nl-NL" u="sng" dirty="0">
                <a:highlight>
                  <a:srgbClr val="FFFF00"/>
                </a:highlight>
              </a:rPr>
              <a:t>CVA</a:t>
            </a:r>
            <a:r>
              <a:rPr lang="nl-NL" dirty="0"/>
              <a:t> te onderkennen. Een snelle onderkenning daarvan kan het verschil betekenen tussen heel veel of nauwelijks restverschijnselen. Je let op de volgende aspecten:</a:t>
            </a:r>
          </a:p>
          <a:p>
            <a:pPr marL="0" indent="0">
              <a:buNone/>
            </a:pPr>
            <a:endParaRPr lang="nl-NL" dirty="0"/>
          </a:p>
          <a:p>
            <a:r>
              <a:rPr lang="nl-NL" dirty="0">
                <a:highlight>
                  <a:srgbClr val="FFFF00"/>
                </a:highlight>
              </a:rPr>
              <a:t>F</a:t>
            </a:r>
            <a:r>
              <a:rPr lang="nl-NL" dirty="0"/>
              <a:t>	= face (gezicht)</a:t>
            </a:r>
          </a:p>
          <a:p>
            <a:r>
              <a:rPr lang="nl-NL" dirty="0">
                <a:highlight>
                  <a:srgbClr val="FFFF00"/>
                </a:highlight>
              </a:rPr>
              <a:t>A</a:t>
            </a:r>
            <a:r>
              <a:rPr lang="nl-NL" dirty="0"/>
              <a:t>	= arms (armen)</a:t>
            </a:r>
          </a:p>
          <a:p>
            <a:r>
              <a:rPr lang="nl-NL" dirty="0">
                <a:highlight>
                  <a:srgbClr val="FFFF00"/>
                </a:highlight>
              </a:rPr>
              <a:t>S</a:t>
            </a:r>
            <a:r>
              <a:rPr lang="nl-NL" dirty="0"/>
              <a:t>	= speech (spraak)</a:t>
            </a:r>
          </a:p>
          <a:p>
            <a:r>
              <a:rPr lang="nl-NL" dirty="0">
                <a:highlight>
                  <a:srgbClr val="FFFF00"/>
                </a:highlight>
              </a:rPr>
              <a:t>T</a:t>
            </a:r>
            <a:r>
              <a:rPr lang="nl-NL" dirty="0"/>
              <a:t> 	= time (tijd)</a:t>
            </a:r>
          </a:p>
        </p:txBody>
      </p:sp>
    </p:spTree>
    <p:extLst>
      <p:ext uri="{BB962C8B-B14F-4D97-AF65-F5344CB8AC3E}">
        <p14:creationId xmlns:p14="http://schemas.microsoft.com/office/powerpoint/2010/main" val="174108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solidFill>
                  <a:srgbClr val="FF0000"/>
                </a:solidFill>
              </a:rPr>
              <a:t>Casus - FAST</a:t>
            </a:r>
          </a:p>
        </p:txBody>
      </p:sp>
      <p:sp>
        <p:nvSpPr>
          <p:cNvPr id="3" name="Tijdelijke aanduiding voor inhoud 2"/>
          <p:cNvSpPr>
            <a:spLocks noGrp="1"/>
          </p:cNvSpPr>
          <p:nvPr>
            <p:ph idx="1"/>
          </p:nvPr>
        </p:nvSpPr>
        <p:spPr/>
        <p:txBody>
          <a:bodyPr/>
          <a:lstStyle/>
          <a:p>
            <a:r>
              <a:rPr lang="nl-NL" dirty="0"/>
              <a:t>Je hebt nachtdienst en komt bij mevrouw D. Ze heeft de afgelopen twee dagen twee keer een TIA gehad. </a:t>
            </a:r>
          </a:p>
          <a:p>
            <a:r>
              <a:rPr lang="nl-NL" dirty="0"/>
              <a:t>Wanneer je bij haar op de kamer komt, hangt ze scheefgezakt in bed. Op jouw vraag of je haar kan helpen goed te gaan liggen, reageert ze onsamenhangend. </a:t>
            </a:r>
          </a:p>
        </p:txBody>
      </p:sp>
    </p:spTree>
    <p:extLst>
      <p:ext uri="{BB962C8B-B14F-4D97-AF65-F5344CB8AC3E}">
        <p14:creationId xmlns:p14="http://schemas.microsoft.com/office/powerpoint/2010/main" val="35339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186268" y="11113"/>
            <a:ext cx="11662833" cy="1143000"/>
          </a:xfrm>
        </p:spPr>
        <p:txBody>
          <a:bodyPr/>
          <a:lstStyle/>
          <a:p>
            <a:pPr algn="ctr"/>
            <a:r>
              <a:rPr lang="nl-NL" altLang="nl-NL" dirty="0">
                <a:solidFill>
                  <a:srgbClr val="C00000"/>
                </a:solidFill>
              </a:rPr>
              <a:t>Cyclisch verpleegkundig proces</a:t>
            </a:r>
          </a:p>
        </p:txBody>
      </p:sp>
      <p:grpSp>
        <p:nvGrpSpPr>
          <p:cNvPr id="7" name="Groep 6"/>
          <p:cNvGrpSpPr/>
          <p:nvPr/>
        </p:nvGrpSpPr>
        <p:grpSpPr>
          <a:xfrm>
            <a:off x="7124908" y="2948568"/>
            <a:ext cx="4062800" cy="1333246"/>
            <a:chOff x="4896118" y="1379482"/>
            <a:chExt cx="2559766" cy="1099021"/>
          </a:xfrm>
          <a:scene3d>
            <a:camera prst="orthographicFront"/>
            <a:lightRig rig="flat" dir="t"/>
          </a:scene3d>
        </p:grpSpPr>
        <p:sp>
          <p:nvSpPr>
            <p:cNvPr id="8" name="Afgeronde rechthoek 7"/>
            <p:cNvSpPr/>
            <p:nvPr/>
          </p:nvSpPr>
          <p:spPr>
            <a:xfrm>
              <a:off x="4896118" y="1379482"/>
              <a:ext cx="2559765" cy="1099021"/>
            </a:xfrm>
            <a:prstGeom prst="roundRect">
              <a:avLst/>
            </a:prstGeom>
            <a:solidFill>
              <a:srgbClr val="92D050"/>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 name="Afgeronde rechthoek 4"/>
            <p:cNvSpPr/>
            <p:nvPr/>
          </p:nvSpPr>
          <p:spPr>
            <a:xfrm>
              <a:off x="4994177" y="1433131"/>
              <a:ext cx="2461707" cy="991721"/>
            </a:xfrm>
            <a:prstGeom prst="rect">
              <a:avLst/>
            </a:prstGeom>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algn="ctr" defTabSz="622300">
                <a:lnSpc>
                  <a:spcPct val="90000"/>
                </a:lnSpc>
                <a:spcAft>
                  <a:spcPct val="35000"/>
                </a:spcAft>
                <a:defRPr/>
              </a:pPr>
              <a:r>
                <a:rPr lang="nl-NL" b="1" dirty="0">
                  <a:solidFill>
                    <a:schemeClr val="tx1"/>
                  </a:solidFill>
                </a:rPr>
                <a:t>VERPLEEGKUNDIGE DIAGNOSE STELLEN</a:t>
              </a:r>
            </a:p>
            <a:p>
              <a:pPr algn="ctr" defTabSz="622300">
                <a:lnSpc>
                  <a:spcPct val="90000"/>
                </a:lnSpc>
                <a:spcAft>
                  <a:spcPct val="35000"/>
                </a:spcAft>
                <a:defRPr/>
              </a:pPr>
              <a:r>
                <a:rPr lang="nl-NL" dirty="0">
                  <a:solidFill>
                    <a:schemeClr val="tx1"/>
                  </a:solidFill>
                </a:rPr>
                <a:t>(VIA PES)</a:t>
              </a:r>
            </a:p>
          </p:txBody>
        </p:sp>
      </p:grpSp>
      <p:grpSp>
        <p:nvGrpSpPr>
          <p:cNvPr id="23" name="Groep 22"/>
          <p:cNvGrpSpPr/>
          <p:nvPr/>
        </p:nvGrpSpPr>
        <p:grpSpPr>
          <a:xfrm>
            <a:off x="7440151" y="4968999"/>
            <a:ext cx="4128459" cy="1424442"/>
            <a:chOff x="2845793" y="193537"/>
            <a:chExt cx="3307109" cy="1653554"/>
          </a:xfrm>
          <a:scene3d>
            <a:camera prst="orthographicFront"/>
            <a:lightRig rig="flat" dir="t"/>
          </a:scene3d>
        </p:grpSpPr>
        <p:sp>
          <p:nvSpPr>
            <p:cNvPr id="24" name="Afgeronde rechthoek 23"/>
            <p:cNvSpPr/>
            <p:nvPr/>
          </p:nvSpPr>
          <p:spPr>
            <a:xfrm>
              <a:off x="2845793" y="193537"/>
              <a:ext cx="3307109" cy="1653554"/>
            </a:xfrm>
            <a:prstGeom prst="roundRect">
              <a:avLst/>
            </a:prstGeom>
            <a:solidFill>
              <a:srgbClr val="FFFF00"/>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5" name="Afgeronde rechthoek 4"/>
            <p:cNvSpPr/>
            <p:nvPr/>
          </p:nvSpPr>
          <p:spPr>
            <a:xfrm>
              <a:off x="2926512" y="193537"/>
              <a:ext cx="3145669" cy="1492114"/>
            </a:xfrm>
            <a:prstGeom prst="rect">
              <a:avLst/>
            </a:prstGeom>
            <a:sp3d/>
          </p:spPr>
          <p:style>
            <a:lnRef idx="0">
              <a:scrgbClr r="0" g="0" b="0"/>
            </a:lnRef>
            <a:fillRef idx="0">
              <a:scrgbClr r="0" g="0" b="0"/>
            </a:fillRef>
            <a:effectRef idx="0">
              <a:scrgbClr r="0" g="0" b="0"/>
            </a:effectRef>
            <a:fontRef idx="minor">
              <a:schemeClr val="dk1"/>
            </a:fontRef>
          </p:style>
          <p:txBody>
            <a:bodyPr lIns="87630" tIns="87630" rIns="87630" bIns="87630" spcCol="1270" anchor="ctr"/>
            <a:lstStyle/>
            <a:p>
              <a:pPr algn="ctr" defTabSz="1022350">
                <a:lnSpc>
                  <a:spcPct val="90000"/>
                </a:lnSpc>
                <a:spcAft>
                  <a:spcPct val="35000"/>
                </a:spcAft>
                <a:defRPr/>
              </a:pPr>
              <a:r>
                <a:rPr lang="nl-NL" b="1" dirty="0"/>
                <a:t>VERPLEEGDOELEN BEPALEN</a:t>
              </a:r>
            </a:p>
            <a:p>
              <a:pPr algn="ctr" defTabSz="1022350">
                <a:lnSpc>
                  <a:spcPct val="90000"/>
                </a:lnSpc>
                <a:spcAft>
                  <a:spcPct val="35000"/>
                </a:spcAft>
                <a:defRPr/>
              </a:pPr>
              <a:r>
                <a:rPr lang="nl-NL" dirty="0"/>
                <a:t>(VIA RUMBA/SMART)</a:t>
              </a:r>
            </a:p>
          </p:txBody>
        </p:sp>
      </p:grpSp>
      <p:grpSp>
        <p:nvGrpSpPr>
          <p:cNvPr id="26" name="Groep 25"/>
          <p:cNvGrpSpPr/>
          <p:nvPr/>
        </p:nvGrpSpPr>
        <p:grpSpPr>
          <a:xfrm>
            <a:off x="1905883" y="4888278"/>
            <a:ext cx="4409479" cy="1653554"/>
            <a:chOff x="3548660" y="3055565"/>
            <a:chExt cx="3307109" cy="1653554"/>
          </a:xfrm>
          <a:scene3d>
            <a:camera prst="orthographicFront"/>
            <a:lightRig rig="flat" dir="t"/>
          </a:scene3d>
        </p:grpSpPr>
        <p:sp>
          <p:nvSpPr>
            <p:cNvPr id="27" name="Afgeronde rechthoek 26"/>
            <p:cNvSpPr/>
            <p:nvPr/>
          </p:nvSpPr>
          <p:spPr>
            <a:xfrm>
              <a:off x="3548660" y="3055565"/>
              <a:ext cx="3307109" cy="1653554"/>
            </a:xfrm>
            <a:prstGeom prst="roundRect">
              <a:avLst/>
            </a:prstGeom>
            <a:solidFill>
              <a:srgbClr val="00B0F0"/>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8" name="Afgeronde rechthoek 4"/>
            <p:cNvSpPr/>
            <p:nvPr/>
          </p:nvSpPr>
          <p:spPr>
            <a:xfrm>
              <a:off x="3629380" y="3136285"/>
              <a:ext cx="3145669" cy="1492114"/>
            </a:xfrm>
            <a:prstGeom prst="rect">
              <a:avLst/>
            </a:prstGeom>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algn="ctr" defTabSz="622300">
                <a:lnSpc>
                  <a:spcPct val="90000"/>
                </a:lnSpc>
                <a:spcAft>
                  <a:spcPct val="35000"/>
                </a:spcAft>
                <a:defRPr/>
              </a:pPr>
              <a:r>
                <a:rPr lang="nl-NL" b="1" dirty="0"/>
                <a:t>VERPLEEGKUNDIGE INTERVENTIES en ACTIVITEITEN </a:t>
              </a:r>
              <a:br>
                <a:rPr lang="nl-NL" b="1" dirty="0"/>
              </a:br>
              <a:r>
                <a:rPr lang="nl-NL" b="1" dirty="0"/>
                <a:t>PLANNEN &amp; UITVOEREN</a:t>
              </a:r>
            </a:p>
            <a:p>
              <a:pPr algn="ctr" defTabSz="622300">
                <a:lnSpc>
                  <a:spcPct val="90000"/>
                </a:lnSpc>
                <a:spcAft>
                  <a:spcPct val="35000"/>
                </a:spcAft>
                <a:defRPr/>
              </a:pPr>
              <a:r>
                <a:rPr lang="nl-NL" dirty="0"/>
                <a:t>(RAPPORTEREN)</a:t>
              </a:r>
            </a:p>
          </p:txBody>
        </p:sp>
      </p:grpSp>
      <p:grpSp>
        <p:nvGrpSpPr>
          <p:cNvPr id="29" name="Groep 28"/>
          <p:cNvGrpSpPr/>
          <p:nvPr/>
        </p:nvGrpSpPr>
        <p:grpSpPr>
          <a:xfrm>
            <a:off x="335359" y="2850698"/>
            <a:ext cx="4409479" cy="1586415"/>
            <a:chOff x="698541" y="3024400"/>
            <a:chExt cx="3307109" cy="1683482"/>
          </a:xfrm>
          <a:scene3d>
            <a:camera prst="orthographicFront"/>
            <a:lightRig rig="flat" dir="t"/>
          </a:scene3d>
        </p:grpSpPr>
        <p:sp>
          <p:nvSpPr>
            <p:cNvPr id="30" name="Afgeronde rechthoek 29"/>
            <p:cNvSpPr/>
            <p:nvPr/>
          </p:nvSpPr>
          <p:spPr>
            <a:xfrm>
              <a:off x="698541" y="3054328"/>
              <a:ext cx="3307109" cy="1653554"/>
            </a:xfrm>
            <a:prstGeom prst="roundRect">
              <a:avLst/>
            </a:prstGeom>
            <a:solidFill>
              <a:srgbClr val="FFC000"/>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1" name="Afgeronde rechthoek 4"/>
            <p:cNvSpPr/>
            <p:nvPr/>
          </p:nvSpPr>
          <p:spPr>
            <a:xfrm>
              <a:off x="779261" y="3024400"/>
              <a:ext cx="3145669" cy="1492114"/>
            </a:xfrm>
            <a:prstGeom prst="rect">
              <a:avLst/>
            </a:prstGeom>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algn="ctr" defTabSz="622300">
                <a:lnSpc>
                  <a:spcPct val="90000"/>
                </a:lnSpc>
                <a:spcAft>
                  <a:spcPct val="35000"/>
                </a:spcAft>
                <a:defRPr/>
              </a:pPr>
              <a:r>
                <a:rPr lang="nl-NL" b="1" dirty="0"/>
                <a:t>VERPLEEGKUNDIGE ZORG EVALUEREN </a:t>
              </a:r>
            </a:p>
            <a:p>
              <a:pPr algn="ctr" defTabSz="622300">
                <a:lnSpc>
                  <a:spcPct val="90000"/>
                </a:lnSpc>
                <a:spcAft>
                  <a:spcPct val="35000"/>
                </a:spcAft>
                <a:defRPr/>
              </a:pPr>
              <a:r>
                <a:rPr lang="nl-NL" dirty="0"/>
                <a:t>(PRODUCT- EN PROCESEVALUATIE)</a:t>
              </a:r>
            </a:p>
          </p:txBody>
        </p:sp>
      </p:grpSp>
      <p:sp>
        <p:nvSpPr>
          <p:cNvPr id="11" name="PIJL-RECHTS 10"/>
          <p:cNvSpPr/>
          <p:nvPr/>
        </p:nvSpPr>
        <p:spPr>
          <a:xfrm rot="5400000">
            <a:off x="9151409" y="4424892"/>
            <a:ext cx="647700" cy="63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4" name="PIJL-RECHTS 33"/>
          <p:cNvSpPr/>
          <p:nvPr/>
        </p:nvSpPr>
        <p:spPr>
          <a:xfrm rot="10800000">
            <a:off x="6415618" y="5476875"/>
            <a:ext cx="1312333"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5" name="PIJL-RECHTS 34"/>
          <p:cNvSpPr/>
          <p:nvPr/>
        </p:nvSpPr>
        <p:spPr>
          <a:xfrm rot="16200000">
            <a:off x="2332568" y="4356120"/>
            <a:ext cx="647700" cy="63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9" name="Gebogen pijl 38"/>
          <p:cNvSpPr/>
          <p:nvPr/>
        </p:nvSpPr>
        <p:spPr>
          <a:xfrm rot="5400000">
            <a:off x="8404225" y="2003425"/>
            <a:ext cx="869950" cy="1270000"/>
          </a:xfrm>
          <a:prstGeom prst="bentArrow">
            <a:avLst>
              <a:gd name="adj1" fmla="val 33722"/>
              <a:gd name="adj2" fmla="val 32548"/>
              <a:gd name="adj3" fmla="val 36924"/>
              <a:gd name="adj4" fmla="val 593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tx1"/>
              </a:solidFill>
            </a:endParaRPr>
          </a:p>
        </p:txBody>
      </p:sp>
      <p:sp>
        <p:nvSpPr>
          <p:cNvPr id="40" name="Gebogen pijl 39"/>
          <p:cNvSpPr/>
          <p:nvPr/>
        </p:nvSpPr>
        <p:spPr>
          <a:xfrm>
            <a:off x="2832101" y="2049463"/>
            <a:ext cx="1157817" cy="952500"/>
          </a:xfrm>
          <a:prstGeom prst="bentArrow">
            <a:avLst>
              <a:gd name="adj1" fmla="val 33722"/>
              <a:gd name="adj2" fmla="val 32548"/>
              <a:gd name="adj3" fmla="val 36924"/>
              <a:gd name="adj4" fmla="val 593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tx1"/>
              </a:solidFill>
            </a:endParaRPr>
          </a:p>
        </p:txBody>
      </p:sp>
      <p:grpSp>
        <p:nvGrpSpPr>
          <p:cNvPr id="42" name="Groep 41"/>
          <p:cNvGrpSpPr/>
          <p:nvPr/>
        </p:nvGrpSpPr>
        <p:grpSpPr>
          <a:xfrm>
            <a:off x="4059034" y="1174699"/>
            <a:ext cx="4062798" cy="1333246"/>
            <a:chOff x="4897236" y="1379482"/>
            <a:chExt cx="2559765" cy="1099021"/>
          </a:xfrm>
          <a:scene3d>
            <a:camera prst="orthographicFront"/>
            <a:lightRig rig="flat" dir="t"/>
          </a:scene3d>
        </p:grpSpPr>
        <p:sp>
          <p:nvSpPr>
            <p:cNvPr id="43" name="Afgeronde rechthoek 42"/>
            <p:cNvSpPr/>
            <p:nvPr/>
          </p:nvSpPr>
          <p:spPr>
            <a:xfrm>
              <a:off x="4897236" y="1379482"/>
              <a:ext cx="2559765" cy="1099021"/>
            </a:xfrm>
            <a:prstGeom prst="roundRect">
              <a:avLst/>
            </a:prstGeom>
            <a:solidFill>
              <a:srgbClr val="FF0000"/>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44" name="Afgeronde rechthoek 4"/>
            <p:cNvSpPr/>
            <p:nvPr/>
          </p:nvSpPr>
          <p:spPr>
            <a:xfrm>
              <a:off x="4994177" y="1433131"/>
              <a:ext cx="2461707" cy="991721"/>
            </a:xfrm>
            <a:prstGeom prst="rect">
              <a:avLst/>
            </a:prstGeom>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algn="ctr" defTabSz="622300">
                <a:lnSpc>
                  <a:spcPct val="90000"/>
                </a:lnSpc>
                <a:spcAft>
                  <a:spcPct val="35000"/>
                </a:spcAft>
                <a:defRPr/>
              </a:pPr>
              <a:r>
                <a:rPr lang="nl-NL" b="1" dirty="0">
                  <a:solidFill>
                    <a:schemeClr val="tx1"/>
                  </a:solidFill>
                </a:rPr>
                <a:t>VERPLEEGKUNDIGE ANAMNESE</a:t>
              </a:r>
            </a:p>
            <a:p>
              <a:pPr algn="ctr" defTabSz="622300">
                <a:lnSpc>
                  <a:spcPct val="90000"/>
                </a:lnSpc>
                <a:spcAft>
                  <a:spcPct val="35000"/>
                </a:spcAft>
                <a:defRPr/>
              </a:pPr>
              <a:r>
                <a:rPr lang="nl-NL" dirty="0">
                  <a:solidFill>
                    <a:schemeClr val="tx1"/>
                  </a:solidFill>
                </a:rPr>
                <a:t>(METHODISCH GEGEVENS VERZAMELEN)</a:t>
              </a:r>
            </a:p>
          </p:txBody>
        </p:sp>
      </p:grpSp>
    </p:spTree>
    <p:extLst>
      <p:ext uri="{BB962C8B-B14F-4D97-AF65-F5344CB8AC3E}">
        <p14:creationId xmlns:p14="http://schemas.microsoft.com/office/powerpoint/2010/main" val="269248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Stel de juiste vragen a.d.h.v. de </a:t>
            </a:r>
            <a:r>
              <a:rPr lang="nl-NL" b="1" dirty="0">
                <a:solidFill>
                  <a:srgbClr val="FF0000"/>
                </a:solidFill>
              </a:rPr>
              <a:t>FAST</a:t>
            </a:r>
            <a:r>
              <a:rPr lang="nl-NL" dirty="0">
                <a:solidFill>
                  <a:srgbClr val="FF0000"/>
                </a:solidFill>
              </a:rPr>
              <a:t>-methode</a:t>
            </a:r>
          </a:p>
        </p:txBody>
      </p:sp>
      <p:sp>
        <p:nvSpPr>
          <p:cNvPr id="3" name="Tijdelijke aanduiding voor inhoud 2"/>
          <p:cNvSpPr>
            <a:spLocks noGrp="1"/>
          </p:cNvSpPr>
          <p:nvPr>
            <p:ph sz="half" idx="1"/>
          </p:nvPr>
        </p:nvSpPr>
        <p:spPr/>
        <p:txBody>
          <a:bodyPr/>
          <a:lstStyle/>
          <a:p>
            <a:r>
              <a:rPr lang="nl-NL" dirty="0"/>
              <a:t>F	= face (gezicht)</a:t>
            </a:r>
          </a:p>
          <a:p>
            <a:r>
              <a:rPr lang="nl-NL" dirty="0"/>
              <a:t>A	= arms (armen)</a:t>
            </a:r>
            <a:br>
              <a:rPr lang="nl-NL" dirty="0"/>
            </a:br>
            <a:r>
              <a:rPr lang="nl-NL" dirty="0"/>
              <a:t/>
            </a:r>
            <a:br>
              <a:rPr lang="nl-NL" dirty="0"/>
            </a:br>
            <a:r>
              <a:rPr lang="nl-NL" dirty="0"/>
              <a:t/>
            </a:r>
            <a:br>
              <a:rPr lang="nl-NL" dirty="0"/>
            </a:br>
            <a:endParaRPr lang="nl-NL" dirty="0"/>
          </a:p>
          <a:p>
            <a:r>
              <a:rPr lang="nl-NL" dirty="0"/>
              <a:t>S	= speech (spraak)</a:t>
            </a:r>
          </a:p>
          <a:p>
            <a:r>
              <a:rPr lang="nl-NL" dirty="0"/>
              <a:t>T	= time (tijd)</a:t>
            </a:r>
          </a:p>
          <a:p>
            <a:endParaRPr lang="nl-NL" dirty="0"/>
          </a:p>
        </p:txBody>
      </p:sp>
      <p:sp>
        <p:nvSpPr>
          <p:cNvPr id="4" name="Tijdelijke aanduiding voor inhoud 3"/>
          <p:cNvSpPr>
            <a:spLocks noGrp="1"/>
          </p:cNvSpPr>
          <p:nvPr>
            <p:ph sz="half" idx="2"/>
          </p:nvPr>
        </p:nvSpPr>
        <p:spPr/>
        <p:txBody>
          <a:bodyPr/>
          <a:lstStyle/>
          <a:p>
            <a:r>
              <a:rPr lang="nl-NL" dirty="0"/>
              <a:t>Kunt u uw tanden laten zien?</a:t>
            </a:r>
          </a:p>
          <a:p>
            <a:r>
              <a:rPr lang="nl-NL" dirty="0"/>
              <a:t>Kunt u uw beide armen naar voren strekken en de binnenkant van de handen naar boven draaien?</a:t>
            </a:r>
          </a:p>
          <a:p>
            <a:r>
              <a:rPr lang="nl-NL" dirty="0"/>
              <a:t>Stel een (open) vraag </a:t>
            </a:r>
          </a:p>
          <a:p>
            <a:r>
              <a:rPr lang="nl-NL" dirty="0"/>
              <a:t>Wanneer zijn de klachten begonnen?</a:t>
            </a:r>
          </a:p>
        </p:txBody>
      </p:sp>
    </p:spTree>
    <p:extLst>
      <p:ext uri="{BB962C8B-B14F-4D97-AF65-F5344CB8AC3E}">
        <p14:creationId xmlns:p14="http://schemas.microsoft.com/office/powerpoint/2010/main" val="29801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617" y="365125"/>
            <a:ext cx="10909183" cy="1325563"/>
          </a:xfrm>
        </p:spPr>
        <p:txBody>
          <a:bodyPr/>
          <a:lstStyle/>
          <a:p>
            <a:r>
              <a:rPr lang="nl-NL" dirty="0">
                <a:solidFill>
                  <a:srgbClr val="FF0000"/>
                </a:solidFill>
              </a:rPr>
              <a:t>Nog een redeneermodel: de </a:t>
            </a:r>
            <a:r>
              <a:rPr lang="nl-NL" b="1" dirty="0">
                <a:solidFill>
                  <a:srgbClr val="FF0000"/>
                </a:solidFill>
              </a:rPr>
              <a:t>EMV</a:t>
            </a:r>
            <a:r>
              <a:rPr lang="nl-NL" dirty="0">
                <a:solidFill>
                  <a:srgbClr val="FF0000"/>
                </a:solidFill>
              </a:rPr>
              <a:t>-score</a:t>
            </a:r>
            <a:r>
              <a:rPr lang="nl-NL" dirty="0"/>
              <a:t/>
            </a:r>
            <a:br>
              <a:rPr lang="nl-NL" dirty="0"/>
            </a:br>
            <a:r>
              <a:rPr lang="nl-NL" b="1" dirty="0">
                <a:solidFill>
                  <a:srgbClr val="FF0000"/>
                </a:solidFill>
              </a:rPr>
              <a:t> </a:t>
            </a:r>
            <a:r>
              <a:rPr lang="nl-NL" sz="3200" b="1" i="1" dirty="0">
                <a:solidFill>
                  <a:srgbClr val="FF0000"/>
                </a:solidFill>
              </a:rPr>
              <a:t>(Glasgow coma score)</a:t>
            </a:r>
          </a:p>
        </p:txBody>
      </p:sp>
      <p:sp>
        <p:nvSpPr>
          <p:cNvPr id="3" name="Tijdelijke aanduiding voor inhoud 2"/>
          <p:cNvSpPr>
            <a:spLocks noGrp="1"/>
          </p:cNvSpPr>
          <p:nvPr>
            <p:ph idx="1"/>
          </p:nvPr>
        </p:nvSpPr>
        <p:spPr>
          <a:xfrm>
            <a:off x="645253" y="1850792"/>
            <a:ext cx="10515600" cy="4351338"/>
          </a:xfrm>
        </p:spPr>
        <p:txBody>
          <a:bodyPr/>
          <a:lstStyle/>
          <a:p>
            <a:pPr marL="0" indent="0">
              <a:buNone/>
            </a:pPr>
            <a:r>
              <a:rPr lang="nl-NL" dirty="0"/>
              <a:t>Deze methode is te gebruiken om het </a:t>
            </a:r>
            <a:r>
              <a:rPr lang="nl-NL" u="sng" dirty="0">
                <a:highlight>
                  <a:srgbClr val="FFFF00"/>
                </a:highlight>
              </a:rPr>
              <a:t>bewustzijn</a:t>
            </a:r>
            <a:r>
              <a:rPr lang="nl-NL" dirty="0"/>
              <a:t> van een zorgvrager te meten, bijvoorbeeld als je iemand aantreft met een plotselinge verandering in het bewustzijn. Je kunt de methode ook toepassen om het bewustzijn van een comateuze zorgvrager zorgvuldig te monitoren. Je let op de volgende aspecten:</a:t>
            </a:r>
          </a:p>
          <a:p>
            <a:pPr marL="0" indent="0">
              <a:buNone/>
            </a:pPr>
            <a:endParaRPr lang="nl-NL" dirty="0"/>
          </a:p>
          <a:p>
            <a:r>
              <a:rPr lang="nl-NL" dirty="0">
                <a:highlight>
                  <a:srgbClr val="FFFF00"/>
                </a:highlight>
              </a:rPr>
              <a:t>E</a:t>
            </a:r>
            <a:r>
              <a:rPr lang="nl-NL" dirty="0"/>
              <a:t>	= </a:t>
            </a:r>
            <a:r>
              <a:rPr lang="nl-NL" dirty="0" err="1"/>
              <a:t>eye</a:t>
            </a:r>
            <a:r>
              <a:rPr lang="nl-NL" dirty="0"/>
              <a:t> opening</a:t>
            </a:r>
          </a:p>
          <a:p>
            <a:r>
              <a:rPr lang="nl-NL" dirty="0">
                <a:highlight>
                  <a:srgbClr val="FFFF00"/>
                </a:highlight>
              </a:rPr>
              <a:t>M</a:t>
            </a:r>
            <a:r>
              <a:rPr lang="nl-NL" dirty="0"/>
              <a:t>	= (beste) motorische respons</a:t>
            </a:r>
          </a:p>
          <a:p>
            <a:r>
              <a:rPr lang="nl-NL" dirty="0">
                <a:highlight>
                  <a:srgbClr val="FFFF00"/>
                </a:highlight>
              </a:rPr>
              <a:t>V</a:t>
            </a:r>
            <a:r>
              <a:rPr lang="nl-NL" dirty="0"/>
              <a:t>	= (beste) verbale respons.</a:t>
            </a:r>
          </a:p>
        </p:txBody>
      </p:sp>
    </p:spTree>
    <p:extLst>
      <p:ext uri="{BB962C8B-B14F-4D97-AF65-F5344CB8AC3E}">
        <p14:creationId xmlns:p14="http://schemas.microsoft.com/office/powerpoint/2010/main" val="307014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highlight>
                  <a:srgbClr val="FFFF00"/>
                </a:highlight>
              </a:rPr>
              <a:t>EMV-score</a:t>
            </a:r>
            <a:r>
              <a:rPr lang="nl-NL" dirty="0">
                <a:solidFill>
                  <a:srgbClr val="FF0000"/>
                </a:solidFill>
              </a:rPr>
              <a:t>: het gaat niet alleen om de optelsom, maar om de samenhang!</a:t>
            </a:r>
          </a:p>
        </p:txBody>
      </p:sp>
      <p:sp>
        <p:nvSpPr>
          <p:cNvPr id="3" name="Tijdelijke aanduiding voor inhoud 2"/>
          <p:cNvSpPr>
            <a:spLocks noGrp="1"/>
          </p:cNvSpPr>
          <p:nvPr>
            <p:ph sz="half" idx="1"/>
          </p:nvPr>
        </p:nvSpPr>
        <p:spPr>
          <a:xfrm>
            <a:off x="762699" y="2052128"/>
            <a:ext cx="5181600" cy="4351338"/>
          </a:xfrm>
        </p:spPr>
        <p:txBody>
          <a:bodyPr>
            <a:normAutofit fontScale="62500" lnSpcReduction="20000"/>
          </a:bodyPr>
          <a:lstStyle/>
          <a:p>
            <a:r>
              <a:rPr lang="nl-NL" b="1" i="1" dirty="0"/>
              <a:t>Het openen van de ogen (E)</a:t>
            </a:r>
            <a:r>
              <a:rPr lang="nl-NL" b="1" dirty="0"/>
              <a:t> </a:t>
            </a:r>
          </a:p>
          <a:p>
            <a:pPr lvl="1"/>
            <a:r>
              <a:rPr lang="nl-NL" dirty="0"/>
              <a:t>houdt ogen gesloten 1</a:t>
            </a:r>
          </a:p>
          <a:p>
            <a:pPr lvl="1"/>
            <a:r>
              <a:rPr lang="nl-NL" dirty="0"/>
              <a:t>opent ogen na toediening van pijnprikkel 2</a:t>
            </a:r>
          </a:p>
          <a:p>
            <a:pPr lvl="1"/>
            <a:r>
              <a:rPr lang="nl-NL" dirty="0"/>
              <a:t>opent ogen op aanspreken 3</a:t>
            </a:r>
          </a:p>
          <a:p>
            <a:pPr lvl="1"/>
            <a:r>
              <a:rPr lang="nl-NL" dirty="0"/>
              <a:t>heeft spontaan de ogen open 4</a:t>
            </a:r>
          </a:p>
          <a:p>
            <a:r>
              <a:rPr lang="nl-NL" b="1" i="1" dirty="0"/>
              <a:t>De motorische reactie (M)</a:t>
            </a:r>
            <a:r>
              <a:rPr lang="nl-NL" b="1" dirty="0"/>
              <a:t> </a:t>
            </a:r>
          </a:p>
          <a:p>
            <a:pPr lvl="1"/>
            <a:r>
              <a:rPr lang="nl-NL" dirty="0"/>
              <a:t>geeft geen reactie op een pijnprikkel 1</a:t>
            </a:r>
          </a:p>
          <a:p>
            <a:pPr lvl="1"/>
            <a:r>
              <a:rPr lang="nl-NL" dirty="0"/>
              <a:t>strekt op een pijnprikkel 2</a:t>
            </a:r>
          </a:p>
          <a:p>
            <a:pPr lvl="1"/>
            <a:r>
              <a:rPr lang="nl-NL" dirty="0"/>
              <a:t>buigt abnormaal op een pijnprikkel 3</a:t>
            </a:r>
          </a:p>
          <a:p>
            <a:pPr lvl="1"/>
            <a:r>
              <a:rPr lang="nl-NL" dirty="0"/>
              <a:t>trekt terug op een pijnprikkel 4</a:t>
            </a:r>
          </a:p>
          <a:p>
            <a:pPr lvl="1"/>
            <a:r>
              <a:rPr lang="nl-NL" dirty="0"/>
              <a:t>lokaliseert de pijnprikkel 5</a:t>
            </a:r>
          </a:p>
          <a:p>
            <a:pPr lvl="1"/>
            <a:r>
              <a:rPr lang="nl-NL" dirty="0"/>
              <a:t>voert opdrachten uit 6</a:t>
            </a:r>
          </a:p>
          <a:p>
            <a:r>
              <a:rPr lang="nl-NL" b="1" i="1" dirty="0"/>
              <a:t>De verbale reactie (V)</a:t>
            </a:r>
            <a:r>
              <a:rPr lang="nl-NL" b="1" dirty="0"/>
              <a:t> </a:t>
            </a:r>
          </a:p>
          <a:p>
            <a:pPr lvl="1"/>
            <a:r>
              <a:rPr lang="nl-NL" dirty="0"/>
              <a:t>maakt geen geluid 1</a:t>
            </a:r>
          </a:p>
          <a:p>
            <a:pPr lvl="1"/>
            <a:r>
              <a:rPr lang="nl-NL" dirty="0"/>
              <a:t>maakt alleen geluiden, geen woorden 2</a:t>
            </a:r>
          </a:p>
          <a:p>
            <a:pPr lvl="1"/>
            <a:r>
              <a:rPr lang="nl-NL" dirty="0"/>
              <a:t>produceert enkele woorden 3</a:t>
            </a:r>
          </a:p>
          <a:p>
            <a:pPr lvl="1"/>
            <a:r>
              <a:rPr lang="nl-NL" dirty="0"/>
              <a:t>is verward, geeft onjuiste antwoorden 4</a:t>
            </a:r>
          </a:p>
          <a:p>
            <a:pPr lvl="1"/>
            <a:r>
              <a:rPr lang="nl-NL" dirty="0"/>
              <a:t>is georiënteerd, geeft juiste antwoorden 5</a:t>
            </a:r>
          </a:p>
          <a:p>
            <a:endParaRPr lang="nl-NL" dirty="0"/>
          </a:p>
          <a:p>
            <a:endParaRPr lang="nl-NL" dirty="0"/>
          </a:p>
        </p:txBody>
      </p:sp>
      <p:sp>
        <p:nvSpPr>
          <p:cNvPr id="4" name="Tijdelijke aanduiding voor inhoud 3"/>
          <p:cNvSpPr>
            <a:spLocks noGrp="1"/>
          </p:cNvSpPr>
          <p:nvPr>
            <p:ph sz="half" idx="2"/>
          </p:nvPr>
        </p:nvSpPr>
        <p:spPr>
          <a:xfrm>
            <a:off x="6172200" y="1733346"/>
            <a:ext cx="5181600" cy="4351338"/>
          </a:xfrm>
        </p:spPr>
        <p:txBody>
          <a:bodyPr>
            <a:normAutofit fontScale="62500" lnSpcReduction="20000"/>
          </a:bodyPr>
          <a:lstStyle/>
          <a:p>
            <a:endParaRPr lang="nl-NL" dirty="0"/>
          </a:p>
          <a:p>
            <a:pPr marL="0" indent="0">
              <a:buNone/>
            </a:pPr>
            <a:r>
              <a:rPr lang="nl-NL" b="1" dirty="0"/>
              <a:t>Volgorde van afname Glasgow Coma </a:t>
            </a:r>
            <a:r>
              <a:rPr lang="nl-NL" b="1" dirty="0" err="1"/>
              <a:t>Scale</a:t>
            </a:r>
            <a:r>
              <a:rPr lang="nl-NL" b="1" dirty="0"/>
              <a:t>:</a:t>
            </a:r>
            <a:endParaRPr lang="nl-NL" dirty="0"/>
          </a:p>
          <a:p>
            <a:pPr>
              <a:buFont typeface="Wingdings" panose="05000000000000000000" pitchFamily="2" charset="2"/>
              <a:buChar char="Ø"/>
            </a:pPr>
            <a:r>
              <a:rPr lang="nl-NL" sz="3200" dirty="0"/>
              <a:t>observeer de patiënt (op/met EMV-score)</a:t>
            </a:r>
          </a:p>
          <a:p>
            <a:pPr>
              <a:buFont typeface="Wingdings" panose="05000000000000000000" pitchFamily="2" charset="2"/>
              <a:buChar char="Ø"/>
            </a:pPr>
            <a:r>
              <a:rPr lang="nl-NL" sz="3200" dirty="0"/>
              <a:t>spreek de patiënt aan (op/met EMV-score)</a:t>
            </a:r>
          </a:p>
          <a:p>
            <a:pPr>
              <a:buFont typeface="Wingdings" panose="05000000000000000000" pitchFamily="2" charset="2"/>
              <a:buChar char="Ø"/>
            </a:pPr>
            <a:r>
              <a:rPr lang="nl-NL" sz="3200" dirty="0"/>
              <a:t>dien een pijnprikkel toe op het nagelbed </a:t>
            </a:r>
            <a:br>
              <a:rPr lang="nl-NL" sz="3200" dirty="0"/>
            </a:br>
            <a:r>
              <a:rPr lang="nl-NL" sz="3200" dirty="0"/>
              <a:t>(op/met EMV-score)</a:t>
            </a:r>
          </a:p>
          <a:p>
            <a:pPr>
              <a:buFont typeface="Wingdings" panose="05000000000000000000" pitchFamily="2" charset="2"/>
              <a:buChar char="Ø"/>
            </a:pPr>
            <a:r>
              <a:rPr lang="nl-NL" sz="3200" dirty="0"/>
              <a:t>dien een pijnprikkel toe onder de </a:t>
            </a:r>
            <a:br>
              <a:rPr lang="nl-NL" sz="3200" dirty="0"/>
            </a:br>
            <a:r>
              <a:rPr lang="nl-NL" sz="3200" dirty="0"/>
              <a:t>wenkbrauw/supra-orbitaal (op/met EMV-score</a:t>
            </a:r>
            <a:r>
              <a:rPr lang="nl-NL" dirty="0"/>
              <a:t>)</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740"/>
          <a:stretch/>
        </p:blipFill>
        <p:spPr bwMode="auto">
          <a:xfrm>
            <a:off x="9034942" y="4641512"/>
            <a:ext cx="1853968" cy="182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638"/>
          <a:stretch/>
        </p:blipFill>
        <p:spPr bwMode="auto">
          <a:xfrm>
            <a:off x="6327198" y="4641512"/>
            <a:ext cx="2538512" cy="160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22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Nog een redeneermodel: de </a:t>
            </a:r>
            <a:r>
              <a:rPr lang="nl-NL" b="1" dirty="0">
                <a:solidFill>
                  <a:srgbClr val="FF0000"/>
                </a:solidFill>
              </a:rPr>
              <a:t>ABCDE</a:t>
            </a:r>
            <a:r>
              <a:rPr lang="nl-NL" dirty="0">
                <a:solidFill>
                  <a:srgbClr val="FF0000"/>
                </a:solidFill>
              </a:rPr>
              <a:t>-methode</a:t>
            </a:r>
          </a:p>
        </p:txBody>
      </p:sp>
      <p:sp>
        <p:nvSpPr>
          <p:cNvPr id="3" name="Tijdelijke aanduiding voor inhoud 2"/>
          <p:cNvSpPr>
            <a:spLocks noGrp="1"/>
          </p:cNvSpPr>
          <p:nvPr>
            <p:ph idx="1"/>
          </p:nvPr>
        </p:nvSpPr>
        <p:spPr>
          <a:xfrm>
            <a:off x="651933" y="1825625"/>
            <a:ext cx="11125199" cy="4351338"/>
          </a:xfrm>
        </p:spPr>
        <p:txBody>
          <a:bodyPr>
            <a:normAutofit fontScale="85000" lnSpcReduction="20000"/>
          </a:bodyPr>
          <a:lstStyle/>
          <a:p>
            <a:pPr marL="0" indent="0">
              <a:buNone/>
            </a:pPr>
            <a:r>
              <a:rPr lang="nl-NL" dirty="0"/>
              <a:t>De ABCD methode is eigenlijk een handleiding die je gebruikt in </a:t>
            </a:r>
          </a:p>
          <a:p>
            <a:pPr marL="0" indent="0">
              <a:buNone/>
            </a:pPr>
            <a:r>
              <a:rPr lang="nl-NL" dirty="0">
                <a:highlight>
                  <a:srgbClr val="FFFF00"/>
                </a:highlight>
              </a:rPr>
              <a:t>acute en levensbedreigende situaties</a:t>
            </a:r>
            <a:r>
              <a:rPr lang="nl-NL" dirty="0"/>
              <a:t>. </a:t>
            </a:r>
          </a:p>
          <a:p>
            <a:pPr marL="0" indent="0">
              <a:buNone/>
            </a:pPr>
            <a:r>
              <a:rPr lang="nl-NL" dirty="0"/>
              <a:t>Je moet dan weten hoe je in dergelijke situaties prioriteiten moet stellen. Er zijn bij deze methode twee uitgangspunten: behandel eerst wat het meest levensbedreigend is (</a:t>
            </a:r>
            <a:r>
              <a:rPr lang="nl-NL" dirty="0" err="1"/>
              <a:t>treat</a:t>
            </a:r>
            <a:r>
              <a:rPr lang="nl-NL" dirty="0"/>
              <a:t> first </a:t>
            </a:r>
            <a:r>
              <a:rPr lang="nl-NL" dirty="0" err="1"/>
              <a:t>what</a:t>
            </a:r>
            <a:r>
              <a:rPr lang="nl-NL" dirty="0"/>
              <a:t> </a:t>
            </a:r>
            <a:r>
              <a:rPr lang="nl-NL" dirty="0" err="1"/>
              <a:t>kills</a:t>
            </a:r>
            <a:r>
              <a:rPr lang="nl-NL" dirty="0"/>
              <a:t> first) en voorkom verdere schade voor de zorgvrager (do </a:t>
            </a:r>
            <a:r>
              <a:rPr lang="nl-NL" dirty="0" err="1"/>
              <a:t>not</a:t>
            </a:r>
            <a:r>
              <a:rPr lang="nl-NL" dirty="0"/>
              <a:t> </a:t>
            </a:r>
            <a:r>
              <a:rPr lang="nl-NL" dirty="0" err="1"/>
              <a:t>further</a:t>
            </a:r>
            <a:r>
              <a:rPr lang="nl-NL" dirty="0"/>
              <a:t> </a:t>
            </a:r>
            <a:r>
              <a:rPr lang="nl-NL" dirty="0" err="1"/>
              <a:t>harm</a:t>
            </a:r>
            <a:r>
              <a:rPr lang="nl-NL" dirty="0"/>
              <a:t>). De volgende aspecten zijn belangrijk:</a:t>
            </a:r>
          </a:p>
          <a:p>
            <a:pPr marL="0" indent="0">
              <a:buNone/>
            </a:pPr>
            <a:endParaRPr lang="nl-NL" dirty="0"/>
          </a:p>
          <a:p>
            <a:r>
              <a:rPr lang="nl-NL" dirty="0">
                <a:highlight>
                  <a:srgbClr val="FFFF00"/>
                </a:highlight>
              </a:rPr>
              <a:t>A</a:t>
            </a:r>
            <a:r>
              <a:rPr lang="nl-NL" dirty="0"/>
              <a:t>	= </a:t>
            </a:r>
            <a:r>
              <a:rPr lang="nl-NL" dirty="0" err="1"/>
              <a:t>airway</a:t>
            </a:r>
            <a:r>
              <a:rPr lang="nl-NL" dirty="0"/>
              <a:t> (luchtwegen) en c-</a:t>
            </a:r>
            <a:r>
              <a:rPr lang="nl-NL" dirty="0" err="1"/>
              <a:t>spine</a:t>
            </a:r>
            <a:r>
              <a:rPr lang="nl-NL" dirty="0"/>
              <a:t> (c-</a:t>
            </a:r>
            <a:r>
              <a:rPr lang="nl-NL" dirty="0" err="1"/>
              <a:t>spine</a:t>
            </a:r>
            <a:r>
              <a:rPr lang="nl-NL" dirty="0"/>
              <a:t>/CWK= cervicale wervelkolom)</a:t>
            </a:r>
          </a:p>
          <a:p>
            <a:r>
              <a:rPr lang="nl-NL" dirty="0">
                <a:highlight>
                  <a:srgbClr val="FFFF00"/>
                </a:highlight>
              </a:rPr>
              <a:t>B</a:t>
            </a:r>
            <a:r>
              <a:rPr lang="nl-NL" dirty="0"/>
              <a:t>	= </a:t>
            </a:r>
            <a:r>
              <a:rPr lang="nl-NL" dirty="0" err="1"/>
              <a:t>breathing</a:t>
            </a:r>
            <a:r>
              <a:rPr lang="nl-NL" dirty="0"/>
              <a:t> (ademhaling)</a:t>
            </a:r>
          </a:p>
          <a:p>
            <a:r>
              <a:rPr lang="nl-NL" dirty="0">
                <a:highlight>
                  <a:srgbClr val="FFFF00"/>
                </a:highlight>
              </a:rPr>
              <a:t>C</a:t>
            </a:r>
            <a:r>
              <a:rPr lang="nl-NL" dirty="0"/>
              <a:t>	= </a:t>
            </a:r>
            <a:r>
              <a:rPr lang="nl-NL" dirty="0" err="1"/>
              <a:t>circulation</a:t>
            </a:r>
            <a:r>
              <a:rPr lang="nl-NL" dirty="0"/>
              <a:t> (bloedcirculatie)</a:t>
            </a:r>
          </a:p>
          <a:p>
            <a:r>
              <a:rPr lang="nl-NL" dirty="0">
                <a:highlight>
                  <a:srgbClr val="FFFF00"/>
                </a:highlight>
              </a:rPr>
              <a:t>D</a:t>
            </a:r>
            <a:r>
              <a:rPr lang="nl-NL" dirty="0"/>
              <a:t>	= </a:t>
            </a:r>
            <a:r>
              <a:rPr lang="nl-NL" dirty="0" err="1"/>
              <a:t>disability</a:t>
            </a:r>
            <a:r>
              <a:rPr lang="nl-NL" dirty="0"/>
              <a:t> (bewustzijn, neurologische functies, glucosespiegel)</a:t>
            </a:r>
          </a:p>
          <a:p>
            <a:r>
              <a:rPr lang="nl-NL" dirty="0">
                <a:highlight>
                  <a:srgbClr val="FFFF00"/>
                </a:highlight>
              </a:rPr>
              <a:t>E</a:t>
            </a:r>
            <a:r>
              <a:rPr lang="nl-NL" dirty="0"/>
              <a:t>	= exposure/environment (waarneembare afwijkingen, temperatuur, omgeving)</a:t>
            </a:r>
          </a:p>
          <a:p>
            <a:pPr marL="0" indent="0">
              <a:buNone/>
            </a:pPr>
            <a:endParaRPr lang="nl-NL" dirty="0"/>
          </a:p>
        </p:txBody>
      </p:sp>
    </p:spTree>
    <p:extLst>
      <p:ext uri="{BB962C8B-B14F-4D97-AF65-F5344CB8AC3E}">
        <p14:creationId xmlns:p14="http://schemas.microsoft.com/office/powerpoint/2010/main" val="57247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rot="10800000" flipV="1">
            <a:off x="818647" y="5612158"/>
            <a:ext cx="8350519" cy="707886"/>
          </a:xfrm>
          <a:prstGeom prst="rect">
            <a:avLst/>
          </a:prstGeom>
        </p:spPr>
        <p:txBody>
          <a:bodyPr wrap="square">
            <a:spAutoFit/>
          </a:bodyPr>
          <a:lstStyle/>
          <a:p>
            <a:r>
              <a:rPr lang="nl-NL" sz="2000" b="1" dirty="0">
                <a:solidFill>
                  <a:srgbClr val="FF0000"/>
                </a:solidFill>
              </a:rPr>
              <a:t>Geen bewustzijn, geen ademhaling? → start reanimeren!</a:t>
            </a:r>
          </a:p>
          <a:p>
            <a:r>
              <a:rPr lang="nl-NL" sz="2000" b="1" dirty="0">
                <a:solidFill>
                  <a:srgbClr val="FF0000"/>
                </a:solidFill>
              </a:rPr>
              <a:t>Wel ademhaling? → ABCDE-methodiek toepassen</a:t>
            </a:r>
          </a:p>
        </p:txBody>
      </p:sp>
      <p:sp>
        <p:nvSpPr>
          <p:cNvPr id="4" name="Titel 3"/>
          <p:cNvSpPr>
            <a:spLocks noGrp="1"/>
          </p:cNvSpPr>
          <p:nvPr>
            <p:ph type="title"/>
          </p:nvPr>
        </p:nvSpPr>
        <p:spPr>
          <a:xfrm>
            <a:off x="787866" y="163789"/>
            <a:ext cx="10515600" cy="1325563"/>
          </a:xfrm>
        </p:spPr>
        <p:txBody>
          <a:bodyPr/>
          <a:lstStyle/>
          <a:p>
            <a:r>
              <a:rPr lang="nl-NL" b="1" dirty="0">
                <a:solidFill>
                  <a:srgbClr val="FF0000"/>
                </a:solidFill>
              </a:rPr>
              <a:t>ABCDE</a:t>
            </a:r>
            <a:r>
              <a:rPr lang="nl-NL" dirty="0">
                <a:solidFill>
                  <a:srgbClr val="FF0000"/>
                </a:solidFill>
              </a:rPr>
              <a:t>-methode</a:t>
            </a:r>
          </a:p>
        </p:txBody>
      </p:sp>
      <p:sp>
        <p:nvSpPr>
          <p:cNvPr id="6" name="Tijdelijke aanduiding voor inhoud 5"/>
          <p:cNvSpPr>
            <a:spLocks noGrp="1"/>
          </p:cNvSpPr>
          <p:nvPr>
            <p:ph idx="1"/>
          </p:nvPr>
        </p:nvSpPr>
        <p:spPr>
          <a:xfrm>
            <a:off x="818647" y="1354705"/>
            <a:ext cx="10515600" cy="4351338"/>
          </a:xfrm>
          <a:prstGeom prst="rect">
            <a:avLst/>
          </a:prstGeom>
        </p:spPr>
        <p:txBody>
          <a:bodyPr wrap="square">
            <a:spAutoFit/>
          </a:bodyPr>
          <a:lstStyle/>
          <a:p>
            <a:r>
              <a:rPr lang="nl-NL" sz="2000" b="1" dirty="0"/>
              <a:t>A – </a:t>
            </a:r>
            <a:r>
              <a:rPr lang="nl-NL" sz="2000" b="1" dirty="0" err="1"/>
              <a:t>airway</a:t>
            </a:r>
            <a:r>
              <a:rPr lang="nl-NL" sz="2000" b="1" dirty="0"/>
              <a:t> en c-</a:t>
            </a:r>
            <a:r>
              <a:rPr lang="nl-NL" sz="2000" b="1" dirty="0" err="1"/>
              <a:t>spine</a:t>
            </a:r>
            <a:r>
              <a:rPr lang="nl-NL" sz="2000" dirty="0"/>
              <a:t>:  beoordeeld wordt of de lucht- en </a:t>
            </a:r>
            <a:r>
              <a:rPr lang="nl-NL" sz="2000" dirty="0" err="1"/>
              <a:t>ademweg</a:t>
            </a:r>
            <a:r>
              <a:rPr lang="nl-NL" sz="2000" dirty="0"/>
              <a:t> vrij is; zo nodig moet deze vrijgemaakt worden.  CWK-controle.</a:t>
            </a:r>
          </a:p>
          <a:p>
            <a:r>
              <a:rPr lang="nl-NL" sz="2000" b="1" dirty="0"/>
              <a:t>B – </a:t>
            </a:r>
            <a:r>
              <a:rPr lang="nl-NL" sz="2000" b="1" dirty="0" err="1"/>
              <a:t>breathing</a:t>
            </a:r>
            <a:r>
              <a:rPr lang="nl-NL" sz="2000" dirty="0"/>
              <a:t>:  zijn er symptomen van een bedreigde oxygenatie/gaswisseling? Is er een indruk van de zuurstofsaturatie? Is toediening van zuurstof nodig? Moet er beademing worden toegepast, al of niet met gebruik van hulpmiddelen?</a:t>
            </a:r>
          </a:p>
          <a:p>
            <a:r>
              <a:rPr lang="nl-NL" sz="2000" b="1" dirty="0"/>
              <a:t>C – </a:t>
            </a:r>
            <a:r>
              <a:rPr lang="nl-NL" sz="2000" b="1" dirty="0" err="1"/>
              <a:t>circulation</a:t>
            </a:r>
            <a:r>
              <a:rPr lang="nl-NL" sz="2000" dirty="0"/>
              <a:t>:  zijn er symptomen van een bedreigde circulatie? Wat zijn de eventuele oorzaken? Zijn er bloedingen?</a:t>
            </a:r>
          </a:p>
          <a:p>
            <a:r>
              <a:rPr lang="nl-NL" sz="2000" b="1" dirty="0"/>
              <a:t>D – </a:t>
            </a:r>
            <a:r>
              <a:rPr lang="nl-NL" sz="2000" b="1" dirty="0" err="1"/>
              <a:t>disabilities</a:t>
            </a:r>
            <a:r>
              <a:rPr lang="nl-NL" sz="2000" dirty="0"/>
              <a:t>: is er een bewustzijnsstoornis en/of andere acute neurologische symptomen? Bij de objectivering van storingen in het bewustzijn wordt gebruik gemaakt van de EMV score en glucosebepaling van bloed.</a:t>
            </a:r>
          </a:p>
          <a:p>
            <a:r>
              <a:rPr lang="nl-NL" sz="2000" b="1" dirty="0"/>
              <a:t>E – exposure/</a:t>
            </a:r>
            <a:r>
              <a:rPr lang="nl-NL" sz="2000" b="1" dirty="0" err="1"/>
              <a:t>environnement</a:t>
            </a:r>
            <a:r>
              <a:rPr lang="nl-NL" sz="2000" dirty="0"/>
              <a:t>: is de lichaamstemperatuur gestoord en wat is daarvan de oorzaak? Hebben omgevingsfactoren daarop invloed gehad (zoals koud water bij dreigende verdrinking)?  Denk ook aan koolmonoxide / de omgeving van de patiënt.</a:t>
            </a:r>
          </a:p>
        </p:txBody>
      </p:sp>
    </p:spTree>
    <p:extLst>
      <p:ext uri="{BB962C8B-B14F-4D97-AF65-F5344CB8AC3E}">
        <p14:creationId xmlns:p14="http://schemas.microsoft.com/office/powerpoint/2010/main" val="388378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solidFill>
                  <a:srgbClr val="FF0000"/>
                </a:solidFill>
              </a:rPr>
              <a:t>Casus</a:t>
            </a:r>
          </a:p>
        </p:txBody>
      </p:sp>
      <p:sp>
        <p:nvSpPr>
          <p:cNvPr id="3" name="Tijdelijke aanduiding voor inhoud 2"/>
          <p:cNvSpPr>
            <a:spLocks noGrp="1"/>
          </p:cNvSpPr>
          <p:nvPr>
            <p:ph idx="1"/>
          </p:nvPr>
        </p:nvSpPr>
        <p:spPr/>
        <p:txBody>
          <a:bodyPr/>
          <a:lstStyle/>
          <a:p>
            <a:r>
              <a:rPr lang="nl-NL" dirty="0"/>
              <a:t>Mevr. S. (92 jaar) is opgenomen bij jullie omdat ze ernstig vermagerd is. Ze krijgt sondevoeding via een neussonde. Vannacht heeft ze de sonde er per ongeluk uitgetrokken. Er wordt tegen de morgen een nieuwe sonde ingebracht. </a:t>
            </a:r>
          </a:p>
          <a:p>
            <a:r>
              <a:rPr lang="nl-NL" dirty="0"/>
              <a:t>Jij hebt ochtenddienst en loopt de kamer van mevr. S. binnen. Mevr. S. ligt erg vreemd in bed en reageert niet op aanspreken of andere prikkels. Ze is buiten bewustzijn. Je hanteert de ABCDE- methode om de situatie snel in kaart te brengen en om de juiste prioriteiten te stellen. </a:t>
            </a:r>
          </a:p>
        </p:txBody>
      </p:sp>
    </p:spTree>
    <p:extLst>
      <p:ext uri="{BB962C8B-B14F-4D97-AF65-F5344CB8AC3E}">
        <p14:creationId xmlns:p14="http://schemas.microsoft.com/office/powerpoint/2010/main" val="252878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Onderneem de juiste actie a.d.h.v. de </a:t>
            </a:r>
            <a:r>
              <a:rPr lang="nl-NL" b="1" dirty="0">
                <a:solidFill>
                  <a:srgbClr val="FF0000"/>
                </a:solidFill>
              </a:rPr>
              <a:t>ABCDE</a:t>
            </a:r>
            <a:r>
              <a:rPr lang="nl-NL" dirty="0">
                <a:solidFill>
                  <a:srgbClr val="FF0000"/>
                </a:solidFill>
              </a:rPr>
              <a:t>-methode</a:t>
            </a:r>
          </a:p>
        </p:txBody>
      </p:sp>
      <p:sp>
        <p:nvSpPr>
          <p:cNvPr id="3" name="Tijdelijke aanduiding voor inhoud 2"/>
          <p:cNvSpPr>
            <a:spLocks noGrp="1"/>
          </p:cNvSpPr>
          <p:nvPr>
            <p:ph sz="half" idx="1"/>
          </p:nvPr>
        </p:nvSpPr>
        <p:spPr>
          <a:xfrm>
            <a:off x="679508" y="1825625"/>
            <a:ext cx="5340292" cy="4351338"/>
          </a:xfrm>
        </p:spPr>
        <p:txBody>
          <a:bodyPr>
            <a:normAutofit fontScale="92500" lnSpcReduction="10000"/>
          </a:bodyPr>
          <a:lstStyle/>
          <a:p>
            <a:r>
              <a:rPr lang="nl-NL" dirty="0"/>
              <a:t>A	= </a:t>
            </a:r>
            <a:r>
              <a:rPr lang="nl-NL" dirty="0" err="1"/>
              <a:t>airway</a:t>
            </a:r>
            <a:r>
              <a:rPr lang="nl-NL" dirty="0"/>
              <a:t> (luchtwegen en CWK)</a:t>
            </a:r>
            <a:br>
              <a:rPr lang="nl-NL" dirty="0"/>
            </a:br>
            <a:r>
              <a:rPr lang="nl-NL" dirty="0"/>
              <a:t/>
            </a:r>
            <a:br>
              <a:rPr lang="nl-NL" dirty="0"/>
            </a:br>
            <a:endParaRPr lang="nl-NL" dirty="0"/>
          </a:p>
          <a:p>
            <a:r>
              <a:rPr lang="nl-NL" dirty="0"/>
              <a:t>B	= </a:t>
            </a:r>
            <a:r>
              <a:rPr lang="nl-NL" dirty="0" err="1"/>
              <a:t>breathing</a:t>
            </a:r>
            <a:r>
              <a:rPr lang="nl-NL" dirty="0"/>
              <a:t> (ademhaling)</a:t>
            </a:r>
            <a:br>
              <a:rPr lang="nl-NL" dirty="0"/>
            </a:br>
            <a:endParaRPr lang="nl-NL" dirty="0"/>
          </a:p>
          <a:p>
            <a:r>
              <a:rPr lang="nl-NL" dirty="0"/>
              <a:t>C	= </a:t>
            </a:r>
            <a:r>
              <a:rPr lang="nl-NL" dirty="0" err="1"/>
              <a:t>circulation</a:t>
            </a:r>
            <a:r>
              <a:rPr lang="nl-NL" dirty="0"/>
              <a:t> (bloedcirculatie)</a:t>
            </a:r>
            <a:br>
              <a:rPr lang="nl-NL" dirty="0"/>
            </a:br>
            <a:endParaRPr lang="nl-NL" dirty="0"/>
          </a:p>
          <a:p>
            <a:r>
              <a:rPr lang="nl-NL" dirty="0"/>
              <a:t>D	= </a:t>
            </a:r>
            <a:r>
              <a:rPr lang="nl-NL" dirty="0" err="1"/>
              <a:t>disability</a:t>
            </a:r>
            <a:r>
              <a:rPr lang="nl-NL" dirty="0"/>
              <a:t> (bewustzijn en neurologische functies)</a:t>
            </a:r>
          </a:p>
          <a:p>
            <a:r>
              <a:rPr lang="nl-NL" dirty="0"/>
              <a:t>E	= exposure/environment</a:t>
            </a:r>
          </a:p>
          <a:p>
            <a:endParaRPr lang="nl-NL" dirty="0"/>
          </a:p>
        </p:txBody>
      </p:sp>
      <p:sp>
        <p:nvSpPr>
          <p:cNvPr id="4" name="Tijdelijke aanduiding voor inhoud 3"/>
          <p:cNvSpPr>
            <a:spLocks noGrp="1"/>
          </p:cNvSpPr>
          <p:nvPr>
            <p:ph sz="half" idx="2"/>
          </p:nvPr>
        </p:nvSpPr>
        <p:spPr>
          <a:xfrm>
            <a:off x="6172199" y="1825625"/>
            <a:ext cx="5354273" cy="4351338"/>
          </a:xfrm>
        </p:spPr>
        <p:txBody>
          <a:bodyPr>
            <a:normAutofit fontScale="92500" lnSpcReduction="10000"/>
          </a:bodyPr>
          <a:lstStyle/>
          <a:p>
            <a:r>
              <a:rPr lang="nl-NL" dirty="0"/>
              <a:t>Controleer of de </a:t>
            </a:r>
            <a:r>
              <a:rPr lang="nl-NL" dirty="0" err="1"/>
              <a:t>ademweg</a:t>
            </a:r>
            <a:r>
              <a:rPr lang="nl-NL" dirty="0"/>
              <a:t> vrij is. Inspecteer mond- en keelholte en buitenkant luchtpijp. CWK-controle.</a:t>
            </a:r>
          </a:p>
          <a:p>
            <a:r>
              <a:rPr lang="nl-NL" dirty="0"/>
              <a:t>Controleer de ademhaling. Hoe vaak? Diep/Ondiep? Bijgeluiden?</a:t>
            </a:r>
          </a:p>
          <a:p>
            <a:r>
              <a:rPr lang="nl-NL" dirty="0"/>
              <a:t>Controleer pols, bloeddruk, vochtbalans</a:t>
            </a:r>
          </a:p>
          <a:p>
            <a:r>
              <a:rPr lang="nl-NL" dirty="0"/>
              <a:t>Controleer bewustzijn </a:t>
            </a:r>
            <a:r>
              <a:rPr lang="nl-NL" sz="1800" i="1" dirty="0"/>
              <a:t>(EMV, AVPU, glucosetest)</a:t>
            </a:r>
          </a:p>
          <a:p>
            <a:r>
              <a:rPr lang="nl-NL" dirty="0"/>
              <a:t>Controleer op zichtbare afwijkingen/temperatuur/omgeving</a:t>
            </a:r>
            <a:endParaRPr lang="nl-NL" i="1" dirty="0"/>
          </a:p>
          <a:p>
            <a:endParaRPr lang="nl-NL" sz="1800" i="1" dirty="0"/>
          </a:p>
          <a:p>
            <a:endParaRPr lang="nl-NL" sz="1800" i="1" dirty="0"/>
          </a:p>
          <a:p>
            <a:pPr marL="0" indent="0">
              <a:buNone/>
            </a:pPr>
            <a:endParaRPr lang="nl-NL" sz="1800" i="1" dirty="0"/>
          </a:p>
          <a:p>
            <a:endParaRPr lang="nl-NL" dirty="0"/>
          </a:p>
          <a:p>
            <a:endParaRPr lang="nl-NL" dirty="0"/>
          </a:p>
        </p:txBody>
      </p:sp>
    </p:spTree>
    <p:extLst>
      <p:ext uri="{BB962C8B-B14F-4D97-AF65-F5344CB8AC3E}">
        <p14:creationId xmlns:p14="http://schemas.microsoft.com/office/powerpoint/2010/main" val="29354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Nog een redeneermodel: </a:t>
            </a:r>
            <a:r>
              <a:rPr lang="nl-NL" b="1" dirty="0">
                <a:solidFill>
                  <a:srgbClr val="FF0000"/>
                </a:solidFill>
              </a:rPr>
              <a:t>SIRS</a:t>
            </a:r>
            <a:r>
              <a:rPr lang="nl-NL" dirty="0">
                <a:solidFill>
                  <a:srgbClr val="FF0000"/>
                </a:solidFill>
              </a:rPr>
              <a:t>-criteria</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Sepsis is een gegeneraliseerde ontstekingsreactie veroorzaakt door een infectie. </a:t>
            </a:r>
            <a:br>
              <a:rPr lang="nl-NL" dirty="0"/>
            </a:br>
            <a:r>
              <a:rPr lang="nl-NL" dirty="0"/>
              <a:t>Er is sprake van een gegeneraliseerde </a:t>
            </a:r>
            <a:r>
              <a:rPr lang="nl-NL" dirty="0">
                <a:highlight>
                  <a:srgbClr val="FFFF00"/>
                </a:highlight>
              </a:rPr>
              <a:t>ontstekingsreactie</a:t>
            </a:r>
            <a:r>
              <a:rPr lang="nl-NL" dirty="0"/>
              <a:t> (</a:t>
            </a:r>
            <a:r>
              <a:rPr lang="nl-NL" dirty="0" err="1"/>
              <a:t>Systemic</a:t>
            </a:r>
            <a:r>
              <a:rPr lang="nl-NL" dirty="0"/>
              <a:t> </a:t>
            </a:r>
            <a:r>
              <a:rPr lang="nl-NL" dirty="0" err="1"/>
              <a:t>Inflammatory</a:t>
            </a:r>
            <a:r>
              <a:rPr lang="nl-NL" dirty="0"/>
              <a:t> Response </a:t>
            </a:r>
            <a:r>
              <a:rPr lang="nl-NL" dirty="0" err="1"/>
              <a:t>Syndrome</a:t>
            </a:r>
            <a:r>
              <a:rPr lang="nl-NL" dirty="0"/>
              <a:t>, SIRS) bij aanwezigheid van ≥ 2 van de onderstaande symptomen:</a:t>
            </a:r>
          </a:p>
          <a:p>
            <a:pPr marL="0" indent="0">
              <a:buNone/>
            </a:pPr>
            <a:endParaRPr lang="nl-NL" dirty="0"/>
          </a:p>
          <a:p>
            <a:r>
              <a:rPr lang="nl-NL" dirty="0"/>
              <a:t>Hartfrequentie controle	&gt;90/min</a:t>
            </a:r>
          </a:p>
          <a:p>
            <a:r>
              <a:rPr lang="nl-NL" dirty="0"/>
              <a:t>Ademhaling controle		&gt;20/min</a:t>
            </a:r>
          </a:p>
          <a:p>
            <a:r>
              <a:rPr lang="nl-NL" dirty="0"/>
              <a:t>Temperatuur controle		&lt;35 en &gt;38.2</a:t>
            </a:r>
          </a:p>
          <a:p>
            <a:r>
              <a:rPr lang="nl-NL" dirty="0" err="1"/>
              <a:t>Labuitslagen</a:t>
            </a:r>
            <a:r>
              <a:rPr lang="nl-NL" dirty="0"/>
              <a:t>			</a:t>
            </a:r>
            <a:r>
              <a:rPr lang="nl-NL" dirty="0" err="1"/>
              <a:t>leucocytose</a:t>
            </a:r>
            <a:r>
              <a:rPr lang="nl-NL" dirty="0"/>
              <a:t> &gt;</a:t>
            </a:r>
            <a:r>
              <a:rPr lang="en-US" dirty="0"/>
              <a:t>12 × 10</a:t>
            </a:r>
            <a:r>
              <a:rPr lang="en-US" baseline="30000" dirty="0"/>
              <a:t>9</a:t>
            </a:r>
            <a:r>
              <a:rPr lang="en-US" dirty="0"/>
              <a:t>/l of &lt; 4 × 10</a:t>
            </a:r>
            <a:r>
              <a:rPr lang="en-US" baseline="30000" dirty="0"/>
              <a:t>9</a:t>
            </a:r>
            <a:r>
              <a:rPr lang="en-US" dirty="0"/>
              <a:t>/l</a:t>
            </a:r>
            <a:endParaRPr lang="nl-NL" dirty="0"/>
          </a:p>
          <a:p>
            <a:endParaRPr lang="nl-NL" dirty="0"/>
          </a:p>
        </p:txBody>
      </p:sp>
    </p:spTree>
    <p:extLst>
      <p:ext uri="{BB962C8B-B14F-4D97-AF65-F5344CB8AC3E}">
        <p14:creationId xmlns:p14="http://schemas.microsoft.com/office/powerpoint/2010/main" val="421950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349" y="652725"/>
            <a:ext cx="10515600" cy="2852737"/>
          </a:xfrm>
        </p:spPr>
        <p:txBody>
          <a:bodyPr/>
          <a:lstStyle/>
          <a:p>
            <a:r>
              <a:rPr lang="nl-NL" dirty="0">
                <a:solidFill>
                  <a:srgbClr val="FF0000"/>
                </a:solidFill>
              </a:rPr>
              <a:t>En nu heb je info verzameld en ga je de arts bellen!</a:t>
            </a:r>
          </a:p>
        </p:txBody>
      </p:sp>
      <p:sp>
        <p:nvSpPr>
          <p:cNvPr id="3" name="Tijdelijke aanduiding voor tekst 2"/>
          <p:cNvSpPr>
            <a:spLocks noGrp="1"/>
          </p:cNvSpPr>
          <p:nvPr>
            <p:ph type="body" idx="1"/>
          </p:nvPr>
        </p:nvSpPr>
        <p:spPr/>
        <p:txBody>
          <a:bodyPr/>
          <a:lstStyle/>
          <a:p>
            <a:r>
              <a:rPr lang="nl-NL" b="1" dirty="0">
                <a:solidFill>
                  <a:schemeClr val="tx1"/>
                </a:solidFill>
              </a:rPr>
              <a:t>Dit ga je doen aan de hand van de </a:t>
            </a:r>
            <a:r>
              <a:rPr lang="nl-NL" b="1" u="sng" dirty="0">
                <a:solidFill>
                  <a:schemeClr val="tx1"/>
                </a:solidFill>
              </a:rPr>
              <a:t>ISBARR</a:t>
            </a:r>
            <a:r>
              <a:rPr lang="nl-NL" b="1" dirty="0">
                <a:solidFill>
                  <a:schemeClr val="tx1"/>
                </a:solidFill>
              </a:rPr>
              <a:t> methode (ook wel SBARR/SBAR genoemd)</a:t>
            </a:r>
          </a:p>
        </p:txBody>
      </p:sp>
    </p:spTree>
    <p:extLst>
      <p:ext uri="{BB962C8B-B14F-4D97-AF65-F5344CB8AC3E}">
        <p14:creationId xmlns:p14="http://schemas.microsoft.com/office/powerpoint/2010/main" val="359554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ISBARR</a:t>
            </a:r>
            <a:r>
              <a:rPr lang="nl-NL" dirty="0">
                <a:solidFill>
                  <a:srgbClr val="FF0000"/>
                </a:solidFill>
              </a:rPr>
              <a:t>-methode bij </a:t>
            </a:r>
            <a:r>
              <a:rPr lang="nl-NL" dirty="0" err="1">
                <a:solidFill>
                  <a:srgbClr val="FF0000"/>
                </a:solidFill>
              </a:rPr>
              <a:t>informatie-overdracht</a:t>
            </a:r>
            <a:endParaRPr lang="nl-NL" dirty="0">
              <a:solidFill>
                <a:srgbClr val="FF0000"/>
              </a:solidFill>
            </a:endParaRPr>
          </a:p>
        </p:txBody>
      </p:sp>
      <p:sp>
        <p:nvSpPr>
          <p:cNvPr id="3" name="Tijdelijke aanduiding voor inhoud 2"/>
          <p:cNvSpPr>
            <a:spLocks noGrp="1"/>
          </p:cNvSpPr>
          <p:nvPr>
            <p:ph idx="1"/>
          </p:nvPr>
        </p:nvSpPr>
        <p:spPr/>
        <p:txBody>
          <a:bodyPr>
            <a:normAutofit/>
          </a:bodyPr>
          <a:lstStyle/>
          <a:p>
            <a:pPr algn="ctr"/>
            <a:endParaRPr lang="nl-NL" sz="2800" dirty="0"/>
          </a:p>
          <a:p>
            <a:r>
              <a:rPr lang="nl-NL" sz="2800" dirty="0"/>
              <a:t>ISBARR is een methode die je kan helpen om op een heldere en duidelijke manier die informatie over de zorgvrager door te geven die de arts/deskundige nodig heeft om de situatie goed te kunnen beoordelen en daarop actie te ondernemen.</a:t>
            </a:r>
          </a:p>
          <a:p>
            <a:r>
              <a:rPr lang="nl-NL" dirty="0"/>
              <a:t>Volgende dia: uitleg ISBARR en filmpje</a:t>
            </a:r>
            <a:endParaRPr lang="nl-NL" sz="2800" dirty="0"/>
          </a:p>
          <a:p>
            <a:pPr marL="0" indent="0">
              <a:buNone/>
            </a:pPr>
            <a:endParaRPr lang="nl-NL" sz="2800" dirty="0"/>
          </a:p>
        </p:txBody>
      </p:sp>
    </p:spTree>
    <p:extLst>
      <p:ext uri="{BB962C8B-B14F-4D97-AF65-F5344CB8AC3E}">
        <p14:creationId xmlns:p14="http://schemas.microsoft.com/office/powerpoint/2010/main" val="82040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12800" y="195792"/>
            <a:ext cx="10515600" cy="1325563"/>
          </a:xfrm>
        </p:spPr>
        <p:txBody>
          <a:bodyPr/>
          <a:lstStyle/>
          <a:p>
            <a:pPr algn="ctr" eaLnBrk="1" fontAlgn="auto" hangingPunct="1">
              <a:spcAft>
                <a:spcPts val="0"/>
              </a:spcAft>
              <a:defRPr/>
            </a:pPr>
            <a:r>
              <a:rPr lang="nl-NL" b="1" dirty="0">
                <a:solidFill>
                  <a:srgbClr val="C00000"/>
                </a:solidFill>
              </a:rPr>
              <a:t>De verpleegkundige als zorgprofessional…</a:t>
            </a:r>
          </a:p>
        </p:txBody>
      </p:sp>
      <p:sp>
        <p:nvSpPr>
          <p:cNvPr id="2" name="Tijdelijke aanduiding voor inhoud 1"/>
          <p:cNvSpPr>
            <a:spLocks noGrp="1"/>
          </p:cNvSpPr>
          <p:nvPr>
            <p:ph idx="1"/>
          </p:nvPr>
        </p:nvSpPr>
        <p:spPr>
          <a:xfrm>
            <a:off x="334433" y="1412876"/>
            <a:ext cx="11440584" cy="4919558"/>
          </a:xfrm>
        </p:spPr>
        <p:txBody>
          <a:bodyPr>
            <a:normAutofit lnSpcReduction="10000"/>
          </a:bodyPr>
          <a:lstStyle/>
          <a:p>
            <a:pPr marL="365760" indent="-256032" eaLnBrk="1" fontAlgn="auto" hangingPunct="1">
              <a:spcAft>
                <a:spcPts val="0"/>
              </a:spcAft>
              <a:buFont typeface="Wingdings 3"/>
              <a:buChar char=""/>
              <a:defRPr/>
            </a:pPr>
            <a:r>
              <a:rPr lang="nl-NL" dirty="0"/>
              <a:t>Vult vooral zelfzorg aan</a:t>
            </a:r>
          </a:p>
          <a:p>
            <a:pPr marL="365760" indent="-256032" eaLnBrk="1" fontAlgn="auto" hangingPunct="1">
              <a:spcAft>
                <a:spcPts val="0"/>
              </a:spcAft>
              <a:buFont typeface="Wingdings 3"/>
              <a:buChar char=""/>
              <a:defRPr/>
            </a:pPr>
            <a:r>
              <a:rPr lang="nl-NL" dirty="0"/>
              <a:t>Handhaaft en stimuleert de zelfredzaamheid</a:t>
            </a:r>
          </a:p>
          <a:p>
            <a:pPr marL="365760" indent="-256032" eaLnBrk="1" fontAlgn="auto" hangingPunct="1">
              <a:spcAft>
                <a:spcPts val="0"/>
              </a:spcAft>
              <a:buFont typeface="Wingdings 3"/>
              <a:buChar char=""/>
              <a:defRPr/>
            </a:pPr>
            <a:r>
              <a:rPr lang="nl-NL" dirty="0"/>
              <a:t>Fungeert als spil in de totale zorgverlening </a:t>
            </a:r>
          </a:p>
          <a:p>
            <a:pPr marL="365760" indent="-256032" eaLnBrk="1" fontAlgn="auto" hangingPunct="1">
              <a:spcAft>
                <a:spcPts val="0"/>
              </a:spcAft>
              <a:buFont typeface="Wingdings 3"/>
              <a:buChar char=""/>
              <a:defRPr/>
            </a:pPr>
            <a:r>
              <a:rPr lang="nl-NL" dirty="0"/>
              <a:t>Werkt methodisch vanuit een holistische mensvisie: </a:t>
            </a:r>
          </a:p>
          <a:p>
            <a:pPr marL="109728" indent="0" eaLnBrk="1" fontAlgn="auto" hangingPunct="1">
              <a:spcAft>
                <a:spcPts val="0"/>
              </a:spcAft>
              <a:buNone/>
              <a:defRPr/>
            </a:pPr>
            <a:r>
              <a:rPr lang="nl-NL" dirty="0"/>
              <a:t>Richt zich op lichamelijke, psychische en sociale aspecten van het menszijn in relatie tot de zorgverlening</a:t>
            </a:r>
          </a:p>
          <a:p>
            <a:pPr marL="109728" indent="0" eaLnBrk="1" fontAlgn="auto" hangingPunct="1">
              <a:spcAft>
                <a:spcPts val="0"/>
              </a:spcAft>
              <a:buFont typeface="Wingdings 3"/>
              <a:buNone/>
              <a:defRPr/>
            </a:pPr>
            <a:endParaRPr lang="nl-NL" dirty="0"/>
          </a:p>
          <a:p>
            <a:pPr marL="365760" indent="-256032" eaLnBrk="1" fontAlgn="auto" hangingPunct="1">
              <a:spcAft>
                <a:spcPts val="0"/>
              </a:spcAft>
              <a:buFontTx/>
              <a:buChar char="-"/>
              <a:defRPr/>
            </a:pPr>
            <a:r>
              <a:rPr lang="nl-NL" u="sng" dirty="0"/>
              <a:t>Waarom</a:t>
            </a:r>
            <a:r>
              <a:rPr lang="nl-NL" dirty="0"/>
              <a:t> maak je </a:t>
            </a:r>
            <a:r>
              <a:rPr lang="nl-NL" u="sng" dirty="0"/>
              <a:t>welke</a:t>
            </a:r>
            <a:r>
              <a:rPr lang="nl-NL" dirty="0"/>
              <a:t> keuzes als zorgverlener?</a:t>
            </a:r>
          </a:p>
          <a:p>
            <a:pPr marL="365760" indent="-256032" eaLnBrk="1" fontAlgn="auto" hangingPunct="1">
              <a:spcAft>
                <a:spcPts val="0"/>
              </a:spcAft>
              <a:buFontTx/>
              <a:buChar char="-"/>
              <a:defRPr/>
            </a:pPr>
            <a:r>
              <a:rPr lang="nl-NL" dirty="0"/>
              <a:t>Wat zijn jouw </a:t>
            </a:r>
            <a:r>
              <a:rPr lang="nl-NL" u="sng" dirty="0"/>
              <a:t>specifieke taken</a:t>
            </a:r>
            <a:r>
              <a:rPr lang="nl-NL" dirty="0"/>
              <a:t> als zorgverlener?</a:t>
            </a:r>
          </a:p>
          <a:p>
            <a:pPr marL="365760" indent="-256032" eaLnBrk="1" fontAlgn="auto" hangingPunct="1">
              <a:spcAft>
                <a:spcPts val="0"/>
              </a:spcAft>
              <a:buFontTx/>
              <a:buChar char="-"/>
              <a:defRPr/>
            </a:pPr>
            <a:r>
              <a:rPr lang="nl-NL" dirty="0"/>
              <a:t>Wat zijn jouw taken als </a:t>
            </a:r>
            <a:r>
              <a:rPr lang="nl-NL" u="sng" dirty="0"/>
              <a:t>coördinator</a:t>
            </a:r>
            <a:r>
              <a:rPr lang="nl-NL" dirty="0"/>
              <a:t> van de zorg?</a:t>
            </a:r>
          </a:p>
          <a:p>
            <a:pPr marL="109728" indent="0" eaLnBrk="1" fontAlgn="auto" hangingPunct="1">
              <a:spcAft>
                <a:spcPts val="0"/>
              </a:spcAft>
              <a:buNone/>
              <a:defRPr/>
            </a:pPr>
            <a:endParaRPr lang="nl-NL" dirty="0"/>
          </a:p>
          <a:p>
            <a:pPr marL="109728" indent="0" eaLnBrk="1" fontAlgn="auto" hangingPunct="1">
              <a:spcAft>
                <a:spcPts val="0"/>
              </a:spcAft>
              <a:buFont typeface="Wingdings 3"/>
              <a:buNone/>
              <a:defRPr/>
            </a:pPr>
            <a:endParaRPr lang="nl-NL" dirty="0"/>
          </a:p>
          <a:p>
            <a:pPr marL="365760" indent="-256032" eaLnBrk="1" fontAlgn="auto" hangingPunct="1">
              <a:spcAft>
                <a:spcPts val="0"/>
              </a:spcAft>
              <a:buFont typeface="Wingdings 3"/>
              <a:buChar char=""/>
              <a:defRPr/>
            </a:pPr>
            <a:endParaRPr lang="nl-NL" dirty="0"/>
          </a:p>
        </p:txBody>
      </p:sp>
    </p:spTree>
    <p:extLst>
      <p:ext uri="{BB962C8B-B14F-4D97-AF65-F5344CB8AC3E}">
        <p14:creationId xmlns:p14="http://schemas.microsoft.com/office/powerpoint/2010/main" val="2823143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5017"/>
            <a:ext cx="10515600" cy="1325563"/>
          </a:xfrm>
        </p:spPr>
        <p:txBody>
          <a:bodyPr/>
          <a:lstStyle/>
          <a:p>
            <a:r>
              <a:rPr lang="nl-NL" dirty="0">
                <a:solidFill>
                  <a:srgbClr val="FF0000"/>
                </a:solidFill>
              </a:rPr>
              <a:t>Toepassen </a:t>
            </a:r>
            <a:r>
              <a:rPr lang="nl-NL" b="1" dirty="0">
                <a:solidFill>
                  <a:srgbClr val="FF0000"/>
                </a:solidFill>
              </a:rPr>
              <a:t>ISBARR</a:t>
            </a:r>
            <a:r>
              <a:rPr lang="nl-NL" dirty="0">
                <a:solidFill>
                  <a:srgbClr val="FF0000"/>
                </a:solidFill>
              </a:rPr>
              <a:t>-methode</a:t>
            </a:r>
          </a:p>
        </p:txBody>
      </p:sp>
      <p:sp>
        <p:nvSpPr>
          <p:cNvPr id="3" name="Tijdelijke aanduiding voor inhoud 2"/>
          <p:cNvSpPr>
            <a:spLocks noGrp="1"/>
          </p:cNvSpPr>
          <p:nvPr>
            <p:ph idx="1"/>
          </p:nvPr>
        </p:nvSpPr>
        <p:spPr>
          <a:xfrm>
            <a:off x="838199" y="1470580"/>
            <a:ext cx="10889610" cy="5147035"/>
          </a:xfrm>
        </p:spPr>
        <p:txBody>
          <a:bodyPr>
            <a:normAutofit fontScale="70000" lnSpcReduction="20000"/>
          </a:bodyPr>
          <a:lstStyle/>
          <a:p>
            <a:r>
              <a:rPr lang="nl-NL" dirty="0"/>
              <a:t>I 	= </a:t>
            </a:r>
            <a:r>
              <a:rPr lang="nl-NL" dirty="0" err="1"/>
              <a:t>Identification</a:t>
            </a:r>
            <a:r>
              <a:rPr lang="nl-NL" dirty="0"/>
              <a:t> </a:t>
            </a:r>
            <a:r>
              <a:rPr lang="nl-NL" b="1" dirty="0"/>
              <a:t>→</a:t>
            </a:r>
            <a:r>
              <a:rPr lang="nl-NL" dirty="0"/>
              <a:t> hier vertel je wie en wat je bent en om welke zorgvrager het</a:t>
            </a:r>
            <a:br>
              <a:rPr lang="nl-NL" dirty="0"/>
            </a:br>
            <a:r>
              <a:rPr lang="nl-NL" dirty="0"/>
              <a:t>     	gaat: persoonlijke gegevens zorgvrager heb je bij de hand!</a:t>
            </a:r>
          </a:p>
          <a:p>
            <a:r>
              <a:rPr lang="nl-NL" dirty="0"/>
              <a:t>S 	= </a:t>
            </a:r>
            <a:r>
              <a:rPr lang="nl-NL" dirty="0" err="1"/>
              <a:t>Situation</a:t>
            </a:r>
            <a:r>
              <a:rPr lang="nl-NL" dirty="0"/>
              <a:t> </a:t>
            </a:r>
            <a:r>
              <a:rPr lang="nl-NL" b="1" dirty="0"/>
              <a:t>→</a:t>
            </a:r>
            <a:r>
              <a:rPr lang="nl-NL" dirty="0"/>
              <a:t> je geeft een korte beschrijving over wat er volgens jou</a:t>
            </a:r>
            <a:br>
              <a:rPr lang="nl-NL" dirty="0"/>
            </a:br>
            <a:r>
              <a:rPr lang="nl-NL" dirty="0"/>
              <a:t>       	aan de hand is.</a:t>
            </a:r>
          </a:p>
          <a:p>
            <a:r>
              <a:rPr lang="nl-NL" dirty="0"/>
              <a:t>B	= Background </a:t>
            </a:r>
            <a:r>
              <a:rPr lang="nl-NL" b="1" dirty="0"/>
              <a:t>→</a:t>
            </a:r>
            <a:r>
              <a:rPr lang="nl-NL" dirty="0"/>
              <a:t> je vertelt over de achtergrond en de eventuele </a:t>
            </a:r>
            <a:br>
              <a:rPr lang="nl-NL" dirty="0"/>
            </a:br>
            <a:r>
              <a:rPr lang="nl-NL" dirty="0"/>
              <a:t>      	voorgeschiedenis van de zorgvrager: reanimatiebeleid,</a:t>
            </a:r>
            <a:br>
              <a:rPr lang="nl-NL" dirty="0"/>
            </a:br>
            <a:r>
              <a:rPr lang="nl-NL" dirty="0"/>
              <a:t>      	behandeling, onderzoeken, allergie en medicatie</a:t>
            </a:r>
          </a:p>
          <a:p>
            <a:r>
              <a:rPr lang="nl-NL" dirty="0"/>
              <a:t>A	= Assessment </a:t>
            </a:r>
            <a:r>
              <a:rPr lang="nl-NL" b="1" dirty="0"/>
              <a:t>→</a:t>
            </a:r>
            <a:r>
              <a:rPr lang="nl-NL" dirty="0"/>
              <a:t> je vertelt over je observaties van vitale functies, etc.</a:t>
            </a:r>
          </a:p>
          <a:p>
            <a:r>
              <a:rPr lang="nl-NL" dirty="0"/>
              <a:t>R	= </a:t>
            </a:r>
            <a:r>
              <a:rPr lang="nl-NL" dirty="0" err="1"/>
              <a:t>Recommendation</a:t>
            </a:r>
            <a:r>
              <a:rPr lang="nl-NL" dirty="0"/>
              <a:t> </a:t>
            </a:r>
            <a:r>
              <a:rPr lang="nl-NL" b="1" dirty="0"/>
              <a:t>→</a:t>
            </a:r>
            <a:r>
              <a:rPr lang="nl-NL" dirty="0"/>
              <a:t> vervolgens spreek je uit wat er volgens jou</a:t>
            </a:r>
            <a:br>
              <a:rPr lang="nl-NL" dirty="0"/>
            </a:br>
            <a:r>
              <a:rPr lang="nl-NL" dirty="0"/>
              <a:t>      	moet gebeuren: moet er een arts komen, kan het wachten, wat kan </a:t>
            </a:r>
            <a:br>
              <a:rPr lang="nl-NL" dirty="0"/>
            </a:br>
            <a:r>
              <a:rPr lang="nl-NL" dirty="0"/>
              <a:t>      	je eventueel al ondernemen?</a:t>
            </a:r>
          </a:p>
          <a:p>
            <a:r>
              <a:rPr lang="nl-NL" dirty="0"/>
              <a:t>R 	= Readback/Repeteer </a:t>
            </a:r>
            <a:r>
              <a:rPr lang="nl-NL" b="1" dirty="0"/>
              <a:t>→</a:t>
            </a:r>
            <a:r>
              <a:rPr lang="nl-NL" dirty="0"/>
              <a:t> als laatste herhaal je de gemaakte afspraken</a:t>
            </a:r>
          </a:p>
          <a:p>
            <a:pPr marL="0" indent="0">
              <a:buNone/>
            </a:pPr>
            <a:endParaRPr lang="nl-NL" dirty="0"/>
          </a:p>
          <a:p>
            <a:pPr marL="0" indent="0">
              <a:buNone/>
            </a:pPr>
            <a:r>
              <a:rPr lang="nl-NL" dirty="0"/>
              <a:t>Bekijk het volgende filmpje waarin alle aspecten van professionele </a:t>
            </a:r>
            <a:r>
              <a:rPr lang="nl-NL" dirty="0" err="1"/>
              <a:t>informatie-overdracht</a:t>
            </a:r>
            <a:r>
              <a:rPr lang="nl-NL" dirty="0"/>
              <a:t> aan de orde komen:</a:t>
            </a:r>
          </a:p>
          <a:p>
            <a:pPr marL="0" indent="0">
              <a:buNone/>
            </a:pPr>
            <a:r>
              <a:rPr lang="nl-NL" dirty="0">
                <a:hlinkClick r:id="rId2"/>
              </a:rPr>
              <a:t>https://www.youtube.com/watch?v=zDxpe2QF5GE&amp;t=7s</a:t>
            </a:r>
            <a:endParaRPr lang="nl-NL" dirty="0"/>
          </a:p>
          <a:p>
            <a:pPr marL="0" indent="0">
              <a:buNone/>
            </a:pPr>
            <a:r>
              <a:rPr lang="nl-NL" dirty="0"/>
              <a:t/>
            </a:r>
            <a:br>
              <a:rPr lang="nl-NL" dirty="0"/>
            </a:br>
            <a:r>
              <a:rPr lang="nl-NL" dirty="0"/>
              <a:t>       	</a:t>
            </a:r>
          </a:p>
        </p:txBody>
      </p:sp>
    </p:spTree>
    <p:extLst>
      <p:ext uri="{BB962C8B-B14F-4D97-AF65-F5344CB8AC3E}">
        <p14:creationId xmlns:p14="http://schemas.microsoft.com/office/powerpoint/2010/main" val="2954328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BE85A-B4BE-4CFD-9AF0-756E80CE6AB0}"/>
              </a:ext>
            </a:extLst>
          </p:cNvPr>
          <p:cNvSpPr>
            <a:spLocks noGrp="1"/>
          </p:cNvSpPr>
          <p:nvPr>
            <p:ph type="title"/>
          </p:nvPr>
        </p:nvSpPr>
        <p:spPr/>
        <p:txBody>
          <a:bodyPr/>
          <a:lstStyle/>
          <a:p>
            <a:r>
              <a:rPr lang="nl-NL" dirty="0">
                <a:solidFill>
                  <a:srgbClr val="C00000"/>
                </a:solidFill>
              </a:rPr>
              <a:t>Voorbereiding volgende les</a:t>
            </a:r>
          </a:p>
        </p:txBody>
      </p:sp>
      <p:sp>
        <p:nvSpPr>
          <p:cNvPr id="3" name="Tijdelijke aanduiding voor inhoud 2">
            <a:extLst>
              <a:ext uri="{FF2B5EF4-FFF2-40B4-BE49-F238E27FC236}">
                <a16:creationId xmlns:a16="http://schemas.microsoft.com/office/drawing/2014/main" id="{FFF030F1-FF80-4B28-9F5F-F9B99109543E}"/>
              </a:ext>
            </a:extLst>
          </p:cNvPr>
          <p:cNvSpPr>
            <a:spLocks noGrp="1"/>
          </p:cNvSpPr>
          <p:nvPr>
            <p:ph idx="1"/>
          </p:nvPr>
        </p:nvSpPr>
        <p:spPr/>
        <p:txBody>
          <a:bodyPr/>
          <a:lstStyle/>
          <a:p>
            <a:r>
              <a:rPr lang="nl-NL" dirty="0"/>
              <a:t>Lees je goed in m.b.t. de verschillende redeneerhulpen</a:t>
            </a:r>
          </a:p>
          <a:p>
            <a:r>
              <a:rPr lang="nl-NL" dirty="0"/>
              <a:t>Print de dia’s met de redeneerhulpen uit; je hebt ze nodig in de les.</a:t>
            </a:r>
          </a:p>
          <a:p>
            <a:pPr marL="0" indent="0">
              <a:buNone/>
            </a:pPr>
            <a:endParaRPr lang="nl-NL" dirty="0"/>
          </a:p>
          <a:p>
            <a:pPr marL="0" indent="0">
              <a:buNone/>
            </a:pPr>
            <a:r>
              <a:rPr lang="nl-NL" dirty="0"/>
              <a:t>In de les oefenen jullie in groepjes van 3 of 4 studenten aan de hand van casussen welke redeneerhulp je moet kiezen bij acute zorg, hoe deze toe te passen en hoe je het beste de overdracht uit kan voeren volgens de ISBARR. </a:t>
            </a:r>
            <a:r>
              <a:rPr lang="nl-NL" dirty="0" smtClean="0"/>
              <a:t>Geef van te voren aan dat je zover bent voor de les, dan plannen we deze in.</a:t>
            </a:r>
            <a:endParaRPr lang="nl-NL" dirty="0"/>
          </a:p>
        </p:txBody>
      </p:sp>
    </p:spTree>
    <p:extLst>
      <p:ext uri="{BB962C8B-B14F-4D97-AF65-F5344CB8AC3E}">
        <p14:creationId xmlns:p14="http://schemas.microsoft.com/office/powerpoint/2010/main" val="60834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3392" y="116632"/>
            <a:ext cx="10972800" cy="1143000"/>
          </a:xfrm>
        </p:spPr>
        <p:txBody>
          <a:bodyPr/>
          <a:lstStyle/>
          <a:p>
            <a:pPr eaLnBrk="1" fontAlgn="auto" hangingPunct="1">
              <a:spcAft>
                <a:spcPts val="0"/>
              </a:spcAft>
              <a:defRPr/>
            </a:pPr>
            <a:r>
              <a:rPr lang="nl-NL" dirty="0">
                <a:solidFill>
                  <a:srgbClr val="C00000"/>
                </a:solidFill>
              </a:rPr>
              <a:t>Fases verpleegkundig proces</a:t>
            </a:r>
          </a:p>
        </p:txBody>
      </p:sp>
      <p:sp>
        <p:nvSpPr>
          <p:cNvPr id="2" name="Tijdelijke aanduiding voor inhoud 1"/>
          <p:cNvSpPr>
            <a:spLocks noGrp="1"/>
          </p:cNvSpPr>
          <p:nvPr>
            <p:ph idx="1"/>
          </p:nvPr>
        </p:nvSpPr>
        <p:spPr>
          <a:xfrm>
            <a:off x="624417" y="1345672"/>
            <a:ext cx="10972800" cy="5114925"/>
          </a:xfrm>
        </p:spPr>
        <p:txBody>
          <a:bodyPr>
            <a:normAutofit fontScale="92500" lnSpcReduction="20000"/>
          </a:bodyPr>
          <a:lstStyle/>
          <a:p>
            <a:pPr marL="365760" indent="-256032" eaLnBrk="1" fontAlgn="auto" hangingPunct="1">
              <a:spcAft>
                <a:spcPts val="0"/>
              </a:spcAft>
              <a:buFont typeface="Wingdings 3"/>
              <a:buChar char=""/>
              <a:defRPr/>
            </a:pPr>
            <a:r>
              <a:rPr lang="nl-NL" dirty="0"/>
              <a:t>Diagnostische fase</a:t>
            </a:r>
          </a:p>
          <a:p>
            <a:pPr marL="365760" indent="-256032" eaLnBrk="1" fontAlgn="auto" hangingPunct="1">
              <a:spcAft>
                <a:spcPts val="0"/>
              </a:spcAft>
              <a:buFontTx/>
              <a:buChar char="-"/>
              <a:defRPr/>
            </a:pPr>
            <a:r>
              <a:rPr lang="nl-NL" sz="1800" dirty="0"/>
              <a:t>Methodisch gegevens verzamelen om zorgbehoeften in kaart brengen (via anamnese)</a:t>
            </a:r>
          </a:p>
          <a:p>
            <a:pPr marL="365760" indent="-256032" eaLnBrk="1" fontAlgn="auto" hangingPunct="1">
              <a:spcAft>
                <a:spcPts val="0"/>
              </a:spcAft>
              <a:buFontTx/>
              <a:buChar char="-"/>
              <a:defRPr/>
            </a:pPr>
            <a:r>
              <a:rPr lang="nl-NL" sz="1800" dirty="0"/>
              <a:t>Stellen verpleegkundige diagnose (zorgproblemen benoemen)</a:t>
            </a:r>
          </a:p>
          <a:p>
            <a:pPr marL="109728" indent="0" eaLnBrk="1" fontAlgn="auto" hangingPunct="1">
              <a:spcAft>
                <a:spcPts val="0"/>
              </a:spcAft>
              <a:buFont typeface="Wingdings 3"/>
              <a:buNone/>
              <a:defRPr/>
            </a:pPr>
            <a:endParaRPr lang="nl-NL" sz="1400" dirty="0"/>
          </a:p>
          <a:p>
            <a:pPr marL="365760" indent="-256032" eaLnBrk="1" fontAlgn="auto" hangingPunct="1">
              <a:spcAft>
                <a:spcPts val="0"/>
              </a:spcAft>
              <a:buFont typeface="Wingdings 3"/>
              <a:buChar char=""/>
              <a:defRPr/>
            </a:pPr>
            <a:r>
              <a:rPr lang="nl-NL" dirty="0"/>
              <a:t>Planningsfase</a:t>
            </a:r>
          </a:p>
          <a:p>
            <a:pPr marL="365760" indent="-256032" eaLnBrk="1" fontAlgn="auto" hangingPunct="1">
              <a:spcAft>
                <a:spcPts val="0"/>
              </a:spcAft>
              <a:buFontTx/>
              <a:buChar char="-"/>
              <a:defRPr/>
            </a:pPr>
            <a:r>
              <a:rPr lang="nl-NL" sz="1800" dirty="0"/>
              <a:t>Formuleren verpleegdoelen</a:t>
            </a:r>
          </a:p>
          <a:p>
            <a:pPr marL="365760" indent="-256032" eaLnBrk="1" fontAlgn="auto" hangingPunct="1">
              <a:spcAft>
                <a:spcPts val="0"/>
              </a:spcAft>
              <a:buFontTx/>
              <a:buChar char="-"/>
              <a:defRPr/>
            </a:pPr>
            <a:r>
              <a:rPr lang="nl-NL" sz="1800" dirty="0"/>
              <a:t>Kiezen verpleegkundige interventies</a:t>
            </a:r>
          </a:p>
          <a:p>
            <a:pPr marL="109728" indent="0" eaLnBrk="1" fontAlgn="auto" hangingPunct="1">
              <a:spcAft>
                <a:spcPts val="0"/>
              </a:spcAft>
              <a:buFont typeface="Wingdings 3"/>
              <a:buNone/>
              <a:defRPr/>
            </a:pPr>
            <a:endParaRPr lang="nl-NL" sz="1500" dirty="0"/>
          </a:p>
          <a:p>
            <a:pPr marL="365760" indent="-256032" eaLnBrk="1" fontAlgn="auto" hangingPunct="1">
              <a:spcAft>
                <a:spcPts val="0"/>
              </a:spcAft>
              <a:buFont typeface="Wingdings 3"/>
              <a:buChar char=""/>
              <a:defRPr/>
            </a:pPr>
            <a:r>
              <a:rPr lang="nl-NL" dirty="0"/>
              <a:t>Uitvoerende fase</a:t>
            </a:r>
          </a:p>
          <a:p>
            <a:pPr marL="365760" indent="-256032" eaLnBrk="1" fontAlgn="auto" hangingPunct="1">
              <a:spcAft>
                <a:spcPts val="0"/>
              </a:spcAft>
              <a:buFontTx/>
              <a:buChar char="-"/>
              <a:defRPr/>
            </a:pPr>
            <a:r>
              <a:rPr lang="nl-NL" sz="1900" dirty="0"/>
              <a:t>Uitvoeren verpleegkundige zorg</a:t>
            </a:r>
          </a:p>
          <a:p>
            <a:pPr marL="365760" indent="-256032" eaLnBrk="1" fontAlgn="auto" hangingPunct="1">
              <a:spcAft>
                <a:spcPts val="0"/>
              </a:spcAft>
              <a:buFontTx/>
              <a:buChar char="-"/>
              <a:defRPr/>
            </a:pPr>
            <a:r>
              <a:rPr lang="nl-NL" sz="1900" dirty="0"/>
              <a:t>Monitoren en rapporteren</a:t>
            </a:r>
          </a:p>
          <a:p>
            <a:pPr marL="109728" indent="0" eaLnBrk="1" fontAlgn="auto" hangingPunct="1">
              <a:spcAft>
                <a:spcPts val="0"/>
              </a:spcAft>
              <a:buFont typeface="Wingdings 3"/>
              <a:buNone/>
              <a:defRPr/>
            </a:pPr>
            <a:endParaRPr lang="nl-NL" sz="1400" dirty="0"/>
          </a:p>
          <a:p>
            <a:pPr marL="365760" indent="-256032" eaLnBrk="1" fontAlgn="auto" hangingPunct="1">
              <a:spcAft>
                <a:spcPts val="0"/>
              </a:spcAft>
              <a:buFont typeface="Wingdings 3"/>
              <a:buChar char=""/>
              <a:defRPr/>
            </a:pPr>
            <a:r>
              <a:rPr lang="nl-NL" dirty="0"/>
              <a:t>Evaluatiefase</a:t>
            </a:r>
          </a:p>
          <a:p>
            <a:pPr marL="365760" indent="-256032" eaLnBrk="1" fontAlgn="auto" hangingPunct="1">
              <a:spcAft>
                <a:spcPts val="0"/>
              </a:spcAft>
              <a:buFontTx/>
              <a:buChar char="-"/>
              <a:defRPr/>
            </a:pPr>
            <a:r>
              <a:rPr lang="nl-NL" sz="1900" dirty="0"/>
              <a:t>Evalueren van verpleegkundige zorg</a:t>
            </a:r>
          </a:p>
          <a:p>
            <a:pPr marL="365760" indent="-256032" eaLnBrk="1" fontAlgn="auto" hangingPunct="1">
              <a:spcAft>
                <a:spcPts val="0"/>
              </a:spcAft>
              <a:buFontTx/>
              <a:buChar char="-"/>
              <a:defRPr/>
            </a:pPr>
            <a:r>
              <a:rPr lang="nl-NL" sz="1900" dirty="0"/>
              <a:t>Bijstellen verpleegplan</a:t>
            </a:r>
          </a:p>
          <a:p>
            <a:pPr marL="109728" indent="0" eaLnBrk="1" fontAlgn="auto" hangingPunct="1">
              <a:spcAft>
                <a:spcPts val="0"/>
              </a:spcAft>
              <a:buFont typeface="Wingdings 3"/>
              <a:buNone/>
              <a:defRPr/>
            </a:pPr>
            <a:endParaRPr lang="nl-NL" sz="1400" dirty="0"/>
          </a:p>
          <a:p>
            <a:pPr marL="109728" indent="0" eaLnBrk="1" fontAlgn="auto" hangingPunct="1">
              <a:spcAft>
                <a:spcPts val="0"/>
              </a:spcAft>
              <a:buFont typeface="Wingdings 3"/>
              <a:buNone/>
              <a:defRPr/>
            </a:pPr>
            <a:endParaRPr lang="nl-NL" dirty="0"/>
          </a:p>
          <a:p>
            <a:pPr marL="365760" indent="-256032" eaLnBrk="1" fontAlgn="auto" hangingPunct="1">
              <a:spcAft>
                <a:spcPts val="0"/>
              </a:spcAft>
              <a:buFontTx/>
              <a:buChar char="-"/>
              <a:defRPr/>
            </a:pPr>
            <a:endParaRPr lang="nl-NL" dirty="0"/>
          </a:p>
          <a:p>
            <a:pPr marL="365760" indent="-256032" eaLnBrk="1" fontAlgn="auto" hangingPunct="1">
              <a:spcAft>
                <a:spcPts val="0"/>
              </a:spcAft>
              <a:buFont typeface="Wingdings 3"/>
              <a:buChar char=""/>
              <a:defRPr/>
            </a:pPr>
            <a:endParaRPr lang="nl-NL" dirty="0"/>
          </a:p>
        </p:txBody>
      </p:sp>
      <p:grpSp>
        <p:nvGrpSpPr>
          <p:cNvPr id="6" name="Groep 5"/>
          <p:cNvGrpSpPr>
            <a:grpSpLocks/>
          </p:cNvGrpSpPr>
          <p:nvPr/>
        </p:nvGrpSpPr>
        <p:grpSpPr bwMode="auto">
          <a:xfrm>
            <a:off x="5937251" y="3182829"/>
            <a:ext cx="5281083" cy="2360141"/>
            <a:chOff x="4644008" y="2564904"/>
            <a:chExt cx="3960440" cy="3096344"/>
          </a:xfrm>
          <a:solidFill>
            <a:schemeClr val="accent1">
              <a:lumMod val="20000"/>
              <a:lumOff val="80000"/>
            </a:schemeClr>
          </a:solidFill>
        </p:grpSpPr>
        <p:sp>
          <p:nvSpPr>
            <p:cNvPr id="4" name="Rechthoek 3"/>
            <p:cNvSpPr/>
            <p:nvPr/>
          </p:nvSpPr>
          <p:spPr>
            <a:xfrm>
              <a:off x="4644008" y="2564904"/>
              <a:ext cx="3960440" cy="30963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390" name="Tekstvak 4"/>
            <p:cNvSpPr txBox="1">
              <a:spLocks noChangeArrowheads="1"/>
            </p:cNvSpPr>
            <p:nvPr/>
          </p:nvSpPr>
          <p:spPr bwMode="auto">
            <a:xfrm>
              <a:off x="4788024" y="2760405"/>
              <a:ext cx="3816424" cy="2705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nl-NL" altLang="nl-NL" sz="2000" b="1" u="sng" dirty="0"/>
                <a:t>Klinisch (of verpleegkundig) redeneren</a:t>
              </a:r>
            </a:p>
            <a:p>
              <a:pPr eaLnBrk="1" hangingPunct="1">
                <a:spcBef>
                  <a:spcPct val="0"/>
                </a:spcBef>
                <a:buClrTx/>
                <a:buSzTx/>
                <a:buFontTx/>
                <a:buNone/>
              </a:pPr>
              <a:r>
                <a:rPr lang="nl-NL" altLang="nl-NL" sz="1800" dirty="0"/>
                <a:t>Het continu procesmatig gegevens verzamelen en analyseren gericht op het vaststellen van vragen en (acute) problemen van de zorgvrager, en het kiezen van daarbij passende zorgresultaten en (crisis)interventies.</a:t>
              </a:r>
            </a:p>
          </p:txBody>
        </p:sp>
      </p:grpSp>
    </p:spTree>
    <p:extLst>
      <p:ext uri="{BB962C8B-B14F-4D97-AF65-F5344CB8AC3E}">
        <p14:creationId xmlns:p14="http://schemas.microsoft.com/office/powerpoint/2010/main" val="22877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778" y="1519579"/>
            <a:ext cx="9144000" cy="1998343"/>
          </a:xfrm>
        </p:spPr>
        <p:txBody>
          <a:bodyPr>
            <a:normAutofit fontScale="90000"/>
          </a:bodyPr>
          <a:lstStyle/>
          <a:p>
            <a:r>
              <a:rPr lang="en-US" b="1" dirty="0" err="1">
                <a:solidFill>
                  <a:srgbClr val="FF0000"/>
                </a:solidFill>
              </a:rPr>
              <a:t>Klinisch</a:t>
            </a:r>
            <a:r>
              <a:rPr lang="en-US" b="1" dirty="0">
                <a:solidFill>
                  <a:srgbClr val="FF0000"/>
                </a:solidFill>
              </a:rPr>
              <a:t> </a:t>
            </a:r>
            <a:r>
              <a:rPr lang="en-US" b="1" dirty="0" err="1">
                <a:solidFill>
                  <a:srgbClr val="FF0000"/>
                </a:solidFill>
              </a:rPr>
              <a:t>redeneren</a:t>
            </a:r>
            <a:r>
              <a:rPr lang="en-US" b="1" dirty="0">
                <a:solidFill>
                  <a:srgbClr val="FF0000"/>
                </a:solidFill>
              </a:rPr>
              <a:t> </a:t>
            </a:r>
            <a:br>
              <a:rPr lang="en-US" b="1" dirty="0">
                <a:solidFill>
                  <a:srgbClr val="FF0000"/>
                </a:solidFill>
              </a:rPr>
            </a:br>
            <a:r>
              <a:rPr lang="en-US" b="1" dirty="0">
                <a:solidFill>
                  <a:srgbClr val="FF0000"/>
                </a:solidFill>
              </a:rPr>
              <a:t>= </a:t>
            </a:r>
            <a:br>
              <a:rPr lang="en-US" b="1" dirty="0">
                <a:solidFill>
                  <a:srgbClr val="FF0000"/>
                </a:solidFill>
              </a:rPr>
            </a:br>
            <a:r>
              <a:rPr lang="en-US" b="1" dirty="0" err="1">
                <a:solidFill>
                  <a:srgbClr val="FF0000"/>
                </a:solidFill>
              </a:rPr>
              <a:t>Verpleegkundig</a:t>
            </a:r>
            <a:r>
              <a:rPr lang="en-US" b="1" dirty="0">
                <a:solidFill>
                  <a:srgbClr val="FF0000"/>
                </a:solidFill>
              </a:rPr>
              <a:t> </a:t>
            </a:r>
            <a:r>
              <a:rPr lang="en-US" b="1" dirty="0" err="1">
                <a:solidFill>
                  <a:srgbClr val="FF0000"/>
                </a:solidFill>
              </a:rPr>
              <a:t>redeneren</a:t>
            </a:r>
            <a:endParaRPr lang="nl-NL" b="1" dirty="0">
              <a:solidFill>
                <a:srgbClr val="FF0000"/>
              </a:solidFill>
            </a:endParaRPr>
          </a:p>
        </p:txBody>
      </p:sp>
      <p:sp>
        <p:nvSpPr>
          <p:cNvPr id="3" name="Ondertitel 2"/>
          <p:cNvSpPr>
            <a:spLocks noGrp="1"/>
          </p:cNvSpPr>
          <p:nvPr>
            <p:ph type="subTitle" idx="1"/>
          </p:nvPr>
        </p:nvSpPr>
        <p:spPr>
          <a:xfrm>
            <a:off x="1490444" y="4373825"/>
            <a:ext cx="9144000" cy="1655762"/>
          </a:xfrm>
        </p:spPr>
        <p:txBody>
          <a:bodyPr>
            <a:normAutofit/>
          </a:bodyPr>
          <a:lstStyle/>
          <a:p>
            <a:r>
              <a:rPr lang="en-US" sz="4800" b="1" dirty="0">
                <a:solidFill>
                  <a:srgbClr val="0070C0"/>
                </a:solidFill>
              </a:rPr>
              <a:t>Op </a:t>
            </a:r>
            <a:r>
              <a:rPr lang="en-US" sz="4800" b="1" dirty="0" err="1">
                <a:solidFill>
                  <a:srgbClr val="0070C0"/>
                </a:solidFill>
              </a:rPr>
              <a:t>methodische</a:t>
            </a:r>
            <a:r>
              <a:rPr lang="en-US" sz="4800" b="1" dirty="0">
                <a:solidFill>
                  <a:srgbClr val="0070C0"/>
                </a:solidFill>
              </a:rPr>
              <a:t> </a:t>
            </a:r>
            <a:r>
              <a:rPr lang="en-US" sz="4800" b="1" dirty="0" err="1">
                <a:solidFill>
                  <a:srgbClr val="0070C0"/>
                </a:solidFill>
              </a:rPr>
              <a:t>wijze</a:t>
            </a:r>
            <a:endParaRPr lang="en-US" sz="4800" b="1" dirty="0">
              <a:solidFill>
                <a:srgbClr val="0070C0"/>
              </a:solidFill>
            </a:endParaRPr>
          </a:p>
          <a:p>
            <a:r>
              <a:rPr lang="en-US" sz="4800" b="1" dirty="0" err="1">
                <a:solidFill>
                  <a:srgbClr val="0070C0"/>
                </a:solidFill>
              </a:rPr>
              <a:t>gegevens</a:t>
            </a:r>
            <a:r>
              <a:rPr lang="en-US" sz="4800" b="1" dirty="0">
                <a:solidFill>
                  <a:srgbClr val="0070C0"/>
                </a:solidFill>
              </a:rPr>
              <a:t> </a:t>
            </a:r>
            <a:r>
              <a:rPr lang="en-US" sz="4800" b="1" dirty="0" err="1">
                <a:solidFill>
                  <a:srgbClr val="0070C0"/>
                </a:solidFill>
              </a:rPr>
              <a:t>verzamelen</a:t>
            </a:r>
            <a:r>
              <a:rPr lang="en-US" sz="4800" b="1" dirty="0">
                <a:solidFill>
                  <a:srgbClr val="0070C0"/>
                </a:solidFill>
              </a:rPr>
              <a:t> &amp; </a:t>
            </a:r>
            <a:r>
              <a:rPr lang="en-US" sz="4800" b="1" dirty="0" err="1">
                <a:solidFill>
                  <a:srgbClr val="0070C0"/>
                </a:solidFill>
              </a:rPr>
              <a:t>analyseren</a:t>
            </a:r>
            <a:endParaRPr lang="nl-NL" sz="48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52" y="295756"/>
            <a:ext cx="23907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83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FF0000"/>
                </a:solidFill>
              </a:rPr>
              <a:t>Hoezo, meer hersenen aan het bed?</a:t>
            </a:r>
          </a:p>
        </p:txBody>
      </p:sp>
      <p:sp>
        <p:nvSpPr>
          <p:cNvPr id="3" name="Tijdelijke aanduiding voor inhoud 2"/>
          <p:cNvSpPr>
            <a:spLocks noGrp="1"/>
          </p:cNvSpPr>
          <p:nvPr>
            <p:ph idx="1"/>
          </p:nvPr>
        </p:nvSpPr>
        <p:spPr/>
        <p:txBody>
          <a:bodyPr>
            <a:normAutofit/>
          </a:bodyPr>
          <a:lstStyle/>
          <a:p>
            <a:pPr marL="0" indent="0">
              <a:buNone/>
            </a:pPr>
            <a:r>
              <a:rPr lang="nl-NL" sz="3200" u="sng" dirty="0"/>
              <a:t>Gevraagd in de  zorgsector</a:t>
            </a:r>
            <a:r>
              <a:rPr lang="nl-NL" sz="3200" dirty="0"/>
              <a:t>:</a:t>
            </a:r>
          </a:p>
          <a:p>
            <a:r>
              <a:rPr lang="nl-NL" sz="3200" dirty="0"/>
              <a:t> Verpleegkundigen die het probleem van zorgvragers snel herkennen en die deskundig meedenken. </a:t>
            </a:r>
          </a:p>
          <a:p>
            <a:pPr marL="0" indent="0">
              <a:buNone/>
            </a:pPr>
            <a:r>
              <a:rPr lang="nl-NL" sz="3200" b="1" dirty="0"/>
              <a:t>Doel: </a:t>
            </a:r>
            <a:r>
              <a:rPr lang="nl-NL" sz="3200" dirty="0"/>
              <a:t>verbeteren van de veiligheid van zorgvragers. </a:t>
            </a:r>
          </a:p>
          <a:p>
            <a:endParaRPr lang="nl-NL" sz="3200" dirty="0"/>
          </a:p>
          <a:p>
            <a:pPr marL="0" indent="0">
              <a:buNone/>
            </a:pPr>
            <a:endParaRPr lang="nl-NL" sz="3200" dirty="0"/>
          </a:p>
          <a:p>
            <a:endParaRPr lang="nl-NL" sz="32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1564" y="3069950"/>
            <a:ext cx="1870381" cy="2770935"/>
          </a:xfrm>
          <a:prstGeom prst="rect">
            <a:avLst/>
          </a:prstGeom>
        </p:spPr>
      </p:pic>
    </p:spTree>
    <p:extLst>
      <p:ext uri="{BB962C8B-B14F-4D97-AF65-F5344CB8AC3E}">
        <p14:creationId xmlns:p14="http://schemas.microsoft.com/office/powerpoint/2010/main" val="71375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400" y="94192"/>
            <a:ext cx="10515600" cy="1325563"/>
          </a:xfrm>
        </p:spPr>
        <p:txBody>
          <a:bodyPr/>
          <a:lstStyle/>
          <a:p>
            <a:r>
              <a:rPr lang="nl-NL" dirty="0">
                <a:solidFill>
                  <a:srgbClr val="FF0000"/>
                </a:solidFill>
              </a:rPr>
              <a:t>Voor wie, door wie?</a:t>
            </a:r>
          </a:p>
        </p:txBody>
      </p:sp>
      <p:sp>
        <p:nvSpPr>
          <p:cNvPr id="3" name="Tijdelijke aanduiding voor inhoud 2"/>
          <p:cNvSpPr>
            <a:spLocks noGrp="1"/>
          </p:cNvSpPr>
          <p:nvPr>
            <p:ph idx="1"/>
          </p:nvPr>
        </p:nvSpPr>
        <p:spPr>
          <a:xfrm>
            <a:off x="677334" y="1620296"/>
            <a:ext cx="8596668" cy="3400079"/>
          </a:xfrm>
        </p:spPr>
        <p:txBody>
          <a:bodyPr>
            <a:normAutofit lnSpcReduction="10000"/>
          </a:bodyPr>
          <a:lstStyle/>
          <a:p>
            <a:r>
              <a:rPr lang="nl-NL" sz="2400" dirty="0"/>
              <a:t>Klinisch redeneren / verpleegkundig redeneren → nadenken over professioneel, methodisch handelen in de zorgsector. </a:t>
            </a:r>
          </a:p>
          <a:p>
            <a:pPr marL="0" indent="0">
              <a:buNone/>
            </a:pPr>
            <a:endParaRPr lang="nl-NL" sz="2400" dirty="0"/>
          </a:p>
          <a:p>
            <a:pPr marL="457200" indent="-457200">
              <a:buFont typeface="+mj-lt"/>
              <a:buAutoNum type="arabicPeriod"/>
            </a:pPr>
            <a:r>
              <a:rPr lang="nl-NL" sz="2400" dirty="0"/>
              <a:t>Je bekijkt de zorgvrager en zijn (actuele/voorgaande) situatie zorgvuldig </a:t>
            </a:r>
          </a:p>
          <a:p>
            <a:pPr marL="457200" indent="-457200">
              <a:buFont typeface="+mj-lt"/>
              <a:buAutoNum type="arabicPeriod"/>
            </a:pPr>
            <a:r>
              <a:rPr lang="nl-NL" sz="2400" dirty="0"/>
              <a:t>je koppelt je observaties en interpretaties aan (medische) kennis</a:t>
            </a:r>
          </a:p>
          <a:p>
            <a:pPr marL="457200" indent="-457200">
              <a:buFont typeface="+mj-lt"/>
              <a:buAutoNum type="arabicPeriod"/>
            </a:pPr>
            <a:r>
              <a:rPr lang="nl-NL" sz="2400" dirty="0"/>
              <a:t>je redeneert welke stappen er genomen moeten worden</a:t>
            </a:r>
          </a:p>
          <a:p>
            <a:pPr marL="457200" indent="-457200">
              <a:buFont typeface="+mj-lt"/>
              <a:buAutoNum type="arabicPeriod"/>
            </a:pPr>
            <a:r>
              <a:rPr lang="nl-NL" sz="2400" dirty="0"/>
              <a:t>je ontwikkelt vaardigheden om die kennis goed te kunnen toepassen. </a:t>
            </a:r>
          </a:p>
          <a:p>
            <a:pPr marL="0" indent="0">
              <a:buNone/>
            </a:pPr>
            <a:endParaRPr lang="nl-NL" sz="2400" dirty="0"/>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450" y="4278640"/>
            <a:ext cx="3148094" cy="214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2135560" y="3501008"/>
            <a:ext cx="7560840" cy="369332"/>
          </a:xfrm>
          <a:prstGeom prst="rect">
            <a:avLst/>
          </a:prstGeom>
        </p:spPr>
        <p:txBody>
          <a:bodyPr wrap="square">
            <a:spAutoFit/>
          </a:bodyPr>
          <a:lstStyle/>
          <a:p>
            <a:endParaRPr lang="nl-NL" dirty="0"/>
          </a:p>
        </p:txBody>
      </p:sp>
    </p:spTree>
    <p:extLst>
      <p:ext uri="{BB962C8B-B14F-4D97-AF65-F5344CB8AC3E}">
        <p14:creationId xmlns:p14="http://schemas.microsoft.com/office/powerpoint/2010/main" val="409353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Rapportage aan de avonddienst….</a:t>
            </a:r>
          </a:p>
        </p:txBody>
      </p:sp>
      <p:sp>
        <p:nvSpPr>
          <p:cNvPr id="3" name="Tijdelijke aanduiding voor inhoud 2"/>
          <p:cNvSpPr>
            <a:spLocks noGrp="1"/>
          </p:cNvSpPr>
          <p:nvPr>
            <p:ph idx="1"/>
          </p:nvPr>
        </p:nvSpPr>
        <p:spPr/>
        <p:txBody>
          <a:bodyPr/>
          <a:lstStyle/>
          <a:p>
            <a:r>
              <a:rPr lang="nl-NL" sz="3200" dirty="0"/>
              <a:t>Dhr. heeft pijn in de buik. Normale </a:t>
            </a:r>
            <a:r>
              <a:rPr lang="nl-NL" sz="3200" dirty="0" err="1"/>
              <a:t>def</a:t>
            </a:r>
            <a:r>
              <a:rPr lang="nl-NL" sz="3200" dirty="0"/>
              <a:t>. Kon verder niets bijzonders ontdekken. Maar even aankijken.</a:t>
            </a:r>
          </a:p>
          <a:p>
            <a:endParaRPr lang="nl-NL" sz="3200" dirty="0"/>
          </a:p>
          <a:p>
            <a:pPr marL="0" indent="0">
              <a:buNone/>
            </a:pPr>
            <a:endParaRPr lang="nl-NL"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77" y="3103112"/>
            <a:ext cx="4832058" cy="320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98437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A9EA811DD6C54AAD0A1ADBC92F61E6" ma:contentTypeVersion="14" ma:contentTypeDescription="Create a new document." ma:contentTypeScope="" ma:versionID="64c7d56ae3cac4b20864369c14eea9b8">
  <xsd:schema xmlns:xsd="http://www.w3.org/2001/XMLSchema" xmlns:xs="http://www.w3.org/2001/XMLSchema" xmlns:p="http://schemas.microsoft.com/office/2006/metadata/properties" xmlns:ns3="a6504cf4-77b8-4cdb-9913-5f38ee5ef35a" xmlns:ns4="fcccff2f-b3ca-4750-ba09-416dc4b90b61" targetNamespace="http://schemas.microsoft.com/office/2006/metadata/properties" ma:root="true" ma:fieldsID="4adc7abb2115f06983c60550f53efe57" ns3:_="" ns4:_="">
    <xsd:import namespace="a6504cf4-77b8-4cdb-9913-5f38ee5ef35a"/>
    <xsd:import namespace="fcccff2f-b3ca-4750-ba09-416dc4b90b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04cf4-77b8-4cdb-9913-5f38ee5ef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ccff2f-b3ca-4750-ba09-416dc4b90b6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16CED4-5321-4BFD-B697-ADE50E271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04cf4-77b8-4cdb-9913-5f38ee5ef35a"/>
    <ds:schemaRef ds:uri="fcccff2f-b3ca-4750-ba09-416dc4b90b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136234-F12D-4F89-A9D2-C58B6479DB22}">
  <ds:schemaRefs>
    <ds:schemaRef ds:uri="http://schemas.microsoft.com/sharepoint/v3/contenttype/forms"/>
  </ds:schemaRefs>
</ds:datastoreItem>
</file>

<file path=customXml/itemProps3.xml><?xml version="1.0" encoding="utf-8"?>
<ds:datastoreItem xmlns:ds="http://schemas.openxmlformats.org/officeDocument/2006/customXml" ds:itemID="{1015286D-39DB-4FBA-A75A-9895C1282421}">
  <ds:schemaRefs>
    <ds:schemaRef ds:uri="http://purl.org/dc/elements/1.1/"/>
    <ds:schemaRef ds:uri="http://schemas.microsoft.com/office/2006/metadata/properties"/>
    <ds:schemaRef ds:uri="http://purl.org/dc/terms/"/>
    <ds:schemaRef ds:uri="http://schemas.openxmlformats.org/package/2006/metadata/core-properties"/>
    <ds:schemaRef ds:uri="fcccff2f-b3ca-4750-ba09-416dc4b90b61"/>
    <ds:schemaRef ds:uri="http://schemas.microsoft.com/office/2006/documentManagement/types"/>
    <ds:schemaRef ds:uri="http://schemas.microsoft.com/office/infopath/2007/PartnerControls"/>
    <ds:schemaRef ds:uri="a6504cf4-77b8-4cdb-9913-5f38ee5ef3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1757</TotalTime>
  <Words>3252</Words>
  <Application>Microsoft Office PowerPoint</Application>
  <PresentationFormat>Breedbeeld</PresentationFormat>
  <Paragraphs>396</Paragraphs>
  <Slides>41</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41</vt:i4>
      </vt:variant>
    </vt:vector>
  </HeadingPairs>
  <TitlesOfParts>
    <vt:vector size="49" baseType="lpstr">
      <vt:lpstr>Arial</vt:lpstr>
      <vt:lpstr>Calibri</vt:lpstr>
      <vt:lpstr>Calibri Light</vt:lpstr>
      <vt:lpstr>Lucida Sans Unicode</vt:lpstr>
      <vt:lpstr>Times New Roman</vt:lpstr>
      <vt:lpstr>Wingdings</vt:lpstr>
      <vt:lpstr>Wingdings 3</vt:lpstr>
      <vt:lpstr>Kantoorthema</vt:lpstr>
      <vt:lpstr>          Klinisch (verpleegkundig) redeneren </vt:lpstr>
      <vt:lpstr>Doelen </vt:lpstr>
      <vt:lpstr>Cyclisch verpleegkundig proces</vt:lpstr>
      <vt:lpstr>De verpleegkundige als zorgprofessional…</vt:lpstr>
      <vt:lpstr>Fases verpleegkundig proces</vt:lpstr>
      <vt:lpstr>Klinisch redeneren  =  Verpleegkundig redeneren</vt:lpstr>
      <vt:lpstr>Hoezo, meer hersenen aan het bed?</vt:lpstr>
      <vt:lpstr>Voor wie, door wie?</vt:lpstr>
      <vt:lpstr>Rapportage aan de avonddienst….</vt:lpstr>
      <vt:lpstr>Hoe dan wel? Observeren, analyseren, argumenteren  en regisseren!  </vt:lpstr>
      <vt:lpstr>Noodzaak of luxe… Ben je het met onderstaande stellingen eens? Ga in gesprek met je medestudenten</vt:lpstr>
      <vt:lpstr>Redeneerhulpen bij klinisch redeneren</vt:lpstr>
      <vt:lpstr>We beginnen met de MEWS:  Modified Early Warning System </vt:lpstr>
      <vt:lpstr>Puntentelling MEWS</vt:lpstr>
      <vt:lpstr>Wat is het doel van de MEWS?</vt:lpstr>
      <vt:lpstr>Casus - MEWS</vt:lpstr>
      <vt:lpstr>Uitleg testen bewustzijn: AVPU</vt:lpstr>
      <vt:lpstr>Andere redeneerhulpen: het VALTIS-MODEL</vt:lpstr>
      <vt:lpstr>Casus - VALTIS</vt:lpstr>
      <vt:lpstr>Stel de juiste vragen a.d.h.v. het VALTIS-model</vt:lpstr>
      <vt:lpstr>Nog een redeneermodel: de AMVIL-methode</vt:lpstr>
      <vt:lpstr>Casus - AMVIL</vt:lpstr>
      <vt:lpstr>Stel de juiste vragen a.d.h.v. de AMVIL-methode</vt:lpstr>
      <vt:lpstr>Nog een redeneermodel: het SCEGS-model</vt:lpstr>
      <vt:lpstr>Risicofactoren (= determinanten) voor kwetsbaarheid</vt:lpstr>
      <vt:lpstr>Casus - SCEGS</vt:lpstr>
      <vt:lpstr>Stel de juiste vragen a.d.h.v. het SCEGS-model</vt:lpstr>
      <vt:lpstr>Nog een redeneermodel: het FAST-model</vt:lpstr>
      <vt:lpstr>Casus - FAST</vt:lpstr>
      <vt:lpstr>Stel de juiste vragen a.d.h.v. de FAST-methode</vt:lpstr>
      <vt:lpstr>Nog een redeneermodel: de EMV-score  (Glasgow coma score)</vt:lpstr>
      <vt:lpstr>EMV-score: het gaat niet alleen om de optelsom, maar om de samenhang!</vt:lpstr>
      <vt:lpstr>Nog een redeneermodel: de ABCDE-methode</vt:lpstr>
      <vt:lpstr>ABCDE-methode</vt:lpstr>
      <vt:lpstr>Casus</vt:lpstr>
      <vt:lpstr>Onderneem de juiste actie a.d.h.v. de ABCDE-methode</vt:lpstr>
      <vt:lpstr>Nog een redeneermodel: SIRS-criteria</vt:lpstr>
      <vt:lpstr>En nu heb je info verzameld en ga je de arts bellen!</vt:lpstr>
      <vt:lpstr>ISBARR-methode bij informatie-overdracht</vt:lpstr>
      <vt:lpstr>Toepassen ISBARR-methode</vt:lpstr>
      <vt:lpstr>Voorbereiding volgende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Klinisch redeneren.</dc:title>
  <dc:creator>de Weerd, Tineke</dc:creator>
  <cp:lastModifiedBy>van der Meer, Elske</cp:lastModifiedBy>
  <cp:revision>159</cp:revision>
  <dcterms:created xsi:type="dcterms:W3CDTF">2015-05-30T11:36:43Z</dcterms:created>
  <dcterms:modified xsi:type="dcterms:W3CDTF">2022-06-06T18:35:26Z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0x0101009BA9EA811DD6C54AAD0A1ADBC92F61E6</vt:lpwstr>
  </property>
</Properties>
</file>